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84" r:id="rId24"/>
    <p:sldId id="278" r:id="rId25"/>
    <p:sldId id="279" r:id="rId26"/>
    <p:sldId id="280" r:id="rId27"/>
    <p:sldId id="281" r:id="rId28"/>
    <p:sldId id="282"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292" r:id="rId48"/>
    <p:sldId id="28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0" autoAdjust="0"/>
    <p:restoredTop sz="86323" autoAdjust="0"/>
  </p:normalViewPr>
  <p:slideViewPr>
    <p:cSldViewPr>
      <p:cViewPr>
        <p:scale>
          <a:sx n="67" d="100"/>
          <a:sy n="67" d="100"/>
        </p:scale>
        <p:origin x="556" y="56"/>
      </p:cViewPr>
      <p:guideLst>
        <p:guide orient="horz" pos="2160"/>
        <p:guide pos="2880"/>
      </p:guideLst>
    </p:cSldViewPr>
  </p:slideViewPr>
  <p:outlineViewPr>
    <p:cViewPr>
      <p:scale>
        <a:sx n="33" d="100"/>
        <a:sy n="33" d="100"/>
      </p:scale>
      <p:origin x="30" y="1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B2219E-9F14-465D-BCF9-15068E6167F0}"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311436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2219E-9F14-465D-BCF9-15068E6167F0}"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311162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2219E-9F14-465D-BCF9-15068E6167F0}"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245420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2219E-9F14-465D-BCF9-15068E6167F0}"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145789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2219E-9F14-465D-BCF9-15068E6167F0}"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105064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2219E-9F14-465D-BCF9-15068E6167F0}"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101118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B2219E-9F14-465D-BCF9-15068E6167F0}"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161464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2219E-9F14-465D-BCF9-15068E6167F0}"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167150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219E-9F14-465D-BCF9-15068E6167F0}"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243600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2219E-9F14-465D-BCF9-15068E6167F0}"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20232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2219E-9F14-465D-BCF9-15068E6167F0}"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0E856-E827-45DA-8FB7-383C87A1E7B5}" type="slidenum">
              <a:rPr lang="en-US" smtClean="0"/>
              <a:t>‹#›</a:t>
            </a:fld>
            <a:endParaRPr lang="en-US"/>
          </a:p>
        </p:txBody>
      </p:sp>
    </p:spTree>
    <p:extLst>
      <p:ext uri="{BB962C8B-B14F-4D97-AF65-F5344CB8AC3E}">
        <p14:creationId xmlns:p14="http://schemas.microsoft.com/office/powerpoint/2010/main" val="119857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219E-9F14-465D-BCF9-15068E6167F0}" type="datetimeFigureOut">
              <a:rPr lang="en-US" smtClean="0"/>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0E856-E827-45DA-8FB7-383C87A1E7B5}" type="slidenum">
              <a:rPr lang="en-US" smtClean="0"/>
              <a:t>‹#›</a:t>
            </a:fld>
            <a:endParaRPr lang="en-US"/>
          </a:p>
        </p:txBody>
      </p:sp>
    </p:spTree>
    <p:extLst>
      <p:ext uri="{BB962C8B-B14F-4D97-AF65-F5344CB8AC3E}">
        <p14:creationId xmlns:p14="http://schemas.microsoft.com/office/powerpoint/2010/main" val="176962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Metal%E2%80%93semiconductor_junction"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hysics.stackexchange.com/questions/94240/what-actually-happens-at-the-microscopic-level-in-a-zener-diode-in-reverse-b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g.libretexts.org/Bookshelves/Materials_Science/Supplemental_Modules_(Materials_Science)/The_Science_of_Solar/Solar_Basics/C._Semiconductors_and_Solar_Interactions/I._Basic_Properties_of_Semiconductors/4._Fermi_Energy_Level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lectrical4u.com/concept-of-at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lectrical4u.com/energy-bands-in-crystal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hyperphysics.phy-astr.gsu.edu/hbase/particles/spinc.html#c1" TargetMode="External"/><Relationship Id="rId2" Type="http://schemas.openxmlformats.org/officeDocument/2006/relationships/hyperlink" Target="http://hyperphysics.phy-astr.gsu.edu/hbase/particles/spinc.html#c2" TargetMode="External"/><Relationship Id="rId1" Type="http://schemas.openxmlformats.org/officeDocument/2006/relationships/slideLayout" Target="../slideLayouts/slideLayout2.xml"/><Relationship Id="rId5" Type="http://schemas.openxmlformats.org/officeDocument/2006/relationships/hyperlink" Target="http://hyperphysics.phy-astr.gsu.edu/hbase/quantum/disfcn.html#c1" TargetMode="External"/><Relationship Id="rId4" Type="http://schemas.openxmlformats.org/officeDocument/2006/relationships/hyperlink" Target="http://hyperphysics.phy-astr.gsu.edu/hbase/pauli.html#c2"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Mathematical_formulation_of_quantum_mechanics"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Fermi_energy"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ixabay.com/en/thank-you-neon-lights-neon-362164/"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FERMI ENERGY LEVELS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84468"/>
            <a:ext cx="5410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98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45007"/>
            <a:ext cx="6400800" cy="496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70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4982-4176-4125-A6B7-C1443374E1BF}"/>
              </a:ext>
            </a:extLst>
          </p:cNvPr>
          <p:cNvSpPr>
            <a:spLocks noGrp="1"/>
          </p:cNvSpPr>
          <p:nvPr>
            <p:ph type="title"/>
          </p:nvPr>
        </p:nvSpPr>
        <p:spPr/>
        <p:txBody>
          <a:bodyPr/>
          <a:lstStyle/>
          <a:p>
            <a:r>
              <a:rPr lang="en-IN" dirty="0"/>
              <a:t>FERMI LEVEL</a:t>
            </a:r>
          </a:p>
        </p:txBody>
      </p:sp>
      <p:sp>
        <p:nvSpPr>
          <p:cNvPr id="3" name="Content Placeholder 2">
            <a:extLst>
              <a:ext uri="{FF2B5EF4-FFF2-40B4-BE49-F238E27FC236}">
                <a16:creationId xmlns:a16="http://schemas.microsoft.com/office/drawing/2014/main" id="{84684F78-32BD-4C4A-937E-A3CACD889A6C}"/>
              </a:ext>
            </a:extLst>
          </p:cNvPr>
          <p:cNvSpPr>
            <a:spLocks noGrp="1"/>
          </p:cNvSpPr>
          <p:nvPr>
            <p:ph idx="1"/>
          </p:nvPr>
        </p:nvSpPr>
        <p:spPr/>
        <p:txBody>
          <a:bodyPr/>
          <a:lstStyle/>
          <a:p>
            <a:r>
              <a:rPr lang="en-US" b="1" i="0">
                <a:solidFill>
                  <a:srgbClr val="222222"/>
                </a:solidFill>
                <a:effectLst/>
                <a:latin typeface="arial" panose="020B0604020202020204" pitchFamily="34" charset="0"/>
              </a:rPr>
              <a:t>Fermi level</a:t>
            </a:r>
            <a:r>
              <a:rPr lang="en-US" b="0" i="0">
                <a:solidFill>
                  <a:srgbClr val="222222"/>
                </a:solidFill>
                <a:effectLst/>
                <a:latin typeface="arial" panose="020B0604020202020204" pitchFamily="34" charset="0"/>
              </a:rPr>
              <a:t>" is the term used to describe the top of the collection of electron </a:t>
            </a:r>
            <a:r>
              <a:rPr lang="en-US" b="1" i="0">
                <a:solidFill>
                  <a:srgbClr val="222222"/>
                </a:solidFill>
                <a:effectLst/>
                <a:latin typeface="arial" panose="020B0604020202020204" pitchFamily="34" charset="0"/>
              </a:rPr>
              <a:t>energy levels</a:t>
            </a:r>
            <a:r>
              <a:rPr lang="en-US" b="0" i="0">
                <a:solidFill>
                  <a:srgbClr val="222222"/>
                </a:solidFill>
                <a:effectLst/>
                <a:latin typeface="arial" panose="020B0604020202020204" pitchFamily="34" charset="0"/>
              </a:rPr>
              <a:t> at absolute zero temperature. This concept comes from </a:t>
            </a:r>
            <a:r>
              <a:rPr lang="en-US" b="1" i="0">
                <a:solidFill>
                  <a:srgbClr val="222222"/>
                </a:solidFill>
                <a:effectLst/>
                <a:latin typeface="arial" panose="020B0604020202020204" pitchFamily="34" charset="0"/>
              </a:rPr>
              <a:t>Fermi</a:t>
            </a:r>
            <a:r>
              <a:rPr lang="en-US" b="0" i="0">
                <a:solidFill>
                  <a:srgbClr val="222222"/>
                </a:solidFill>
                <a:effectLst/>
                <a:latin typeface="arial" panose="020B0604020202020204" pitchFamily="34" charset="0"/>
              </a:rPr>
              <a:t>-Dirac statistics. Electrons are fermions and by the Pauli exclusion principle cannot exist in identical </a:t>
            </a:r>
            <a:r>
              <a:rPr lang="en-US" b="1" i="0">
                <a:solidFill>
                  <a:srgbClr val="222222"/>
                </a:solidFill>
                <a:effectLst/>
                <a:latin typeface="arial" panose="020B0604020202020204" pitchFamily="34" charset="0"/>
              </a:rPr>
              <a:t>energy</a:t>
            </a:r>
            <a:r>
              <a:rPr lang="en-US" b="0" i="0">
                <a:solidFill>
                  <a:srgbClr val="222222"/>
                </a:solidFill>
                <a:effectLst/>
                <a:latin typeface="arial" panose="020B0604020202020204" pitchFamily="34" charset="0"/>
              </a:rPr>
              <a:t> states.</a:t>
            </a:r>
            <a:endParaRPr lang="en-IN"/>
          </a:p>
        </p:txBody>
      </p:sp>
    </p:spTree>
    <p:extLst>
      <p:ext uri="{BB962C8B-B14F-4D97-AF65-F5344CB8AC3E}">
        <p14:creationId xmlns:p14="http://schemas.microsoft.com/office/powerpoint/2010/main" val="329286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7370-BF7C-4B73-8A3F-A2760434D3DE}"/>
              </a:ext>
            </a:extLst>
          </p:cNvPr>
          <p:cNvSpPr>
            <a:spLocks noGrp="1"/>
          </p:cNvSpPr>
          <p:nvPr>
            <p:ph type="title"/>
          </p:nvPr>
        </p:nvSpPr>
        <p:spPr/>
        <p:txBody>
          <a:bodyPr/>
          <a:lstStyle/>
          <a:p>
            <a:r>
              <a:rPr lang="en-IN" dirty="0"/>
              <a:t>Fermi level of solid state body</a:t>
            </a:r>
          </a:p>
        </p:txBody>
      </p:sp>
      <p:sp>
        <p:nvSpPr>
          <p:cNvPr id="3" name="Content Placeholder 2">
            <a:extLst>
              <a:ext uri="{FF2B5EF4-FFF2-40B4-BE49-F238E27FC236}">
                <a16:creationId xmlns:a16="http://schemas.microsoft.com/office/drawing/2014/main" id="{0BF1B485-6A38-405F-9590-921239AA2305}"/>
              </a:ext>
            </a:extLst>
          </p:cNvPr>
          <p:cNvSpPr>
            <a:spLocks noGrp="1"/>
          </p:cNvSpPr>
          <p:nvPr>
            <p:ph idx="1"/>
          </p:nvPr>
        </p:nvSpPr>
        <p:spPr/>
        <p:txBody>
          <a:bodyPr/>
          <a:lstStyle/>
          <a:p>
            <a:r>
              <a:rPr lang="en-US" b="0" i="0" dirty="0">
                <a:solidFill>
                  <a:srgbClr val="4D5156"/>
                </a:solidFill>
                <a:effectLst/>
                <a:latin typeface="arial" panose="020B0604020202020204" pitchFamily="34" charset="0"/>
              </a:rPr>
              <a:t>The Fermi level of a solid-state body is the thermodynamic work required to add one electron to the body. It is a thermodynamic quantity usually denoted by µ or EF for brevity.  </a:t>
            </a:r>
            <a:endParaRPr lang="en-IN" dirty="0"/>
          </a:p>
        </p:txBody>
      </p:sp>
    </p:spTree>
    <p:extLst>
      <p:ext uri="{BB962C8B-B14F-4D97-AF65-F5344CB8AC3E}">
        <p14:creationId xmlns:p14="http://schemas.microsoft.com/office/powerpoint/2010/main" val="199401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BB7E-B18C-4C82-983C-7B057AE988B9}"/>
              </a:ext>
            </a:extLst>
          </p:cNvPr>
          <p:cNvSpPr>
            <a:spLocks noGrp="1"/>
          </p:cNvSpPr>
          <p:nvPr>
            <p:ph type="title"/>
          </p:nvPr>
        </p:nvSpPr>
        <p:spPr/>
        <p:txBody>
          <a:bodyPr/>
          <a:lstStyle/>
          <a:p>
            <a:r>
              <a:rPr lang="en-IN" dirty="0"/>
              <a:t>FERMI DIRAC FUNCTION</a:t>
            </a:r>
          </a:p>
        </p:txBody>
      </p:sp>
      <p:sp>
        <p:nvSpPr>
          <p:cNvPr id="3" name="Content Placeholder 2">
            <a:extLst>
              <a:ext uri="{FF2B5EF4-FFF2-40B4-BE49-F238E27FC236}">
                <a16:creationId xmlns:a16="http://schemas.microsoft.com/office/drawing/2014/main" id="{8C6DC56B-62E1-4648-84C8-B4D8758B5C0A}"/>
              </a:ext>
            </a:extLst>
          </p:cNvPr>
          <p:cNvSpPr>
            <a:spLocks noGrp="1"/>
          </p:cNvSpPr>
          <p:nvPr>
            <p:ph idx="1"/>
          </p:nvPr>
        </p:nvSpPr>
        <p:spPr/>
        <p:txBody>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Fermi</a:t>
            </a:r>
            <a:r>
              <a:rPr lang="en-US" b="0" i="0" dirty="0">
                <a:solidFill>
                  <a:srgbClr val="222222"/>
                </a:solidFill>
                <a:effectLst/>
                <a:latin typeface="arial" panose="020B0604020202020204" pitchFamily="34" charset="0"/>
              </a:rPr>
              <a:t>-</a:t>
            </a:r>
            <a:r>
              <a:rPr lang="en-US" b="1" i="0" dirty="0">
                <a:solidFill>
                  <a:srgbClr val="222222"/>
                </a:solidFill>
                <a:effectLst/>
                <a:latin typeface="arial" panose="020B0604020202020204" pitchFamily="34" charset="0"/>
              </a:rPr>
              <a:t>Dirac distribution function</a:t>
            </a:r>
            <a:r>
              <a:rPr lang="en-US" b="0" i="0" dirty="0">
                <a:solidFill>
                  <a:srgbClr val="222222"/>
                </a:solidFill>
                <a:effectLst/>
                <a:latin typeface="arial" panose="020B0604020202020204" pitchFamily="34" charset="0"/>
              </a:rPr>
              <a:t>, also called </a:t>
            </a:r>
            <a:r>
              <a:rPr lang="en-US" b="1" i="0" dirty="0">
                <a:solidFill>
                  <a:srgbClr val="222222"/>
                </a:solidFill>
                <a:effectLst/>
                <a:latin typeface="arial" panose="020B0604020202020204" pitchFamily="34" charset="0"/>
              </a:rPr>
              <a:t>Fermi function</a:t>
            </a:r>
            <a:r>
              <a:rPr lang="en-US" b="0" i="0" dirty="0">
                <a:solidFill>
                  <a:srgbClr val="222222"/>
                </a:solidFill>
                <a:effectLst/>
                <a:latin typeface="arial" panose="020B0604020202020204" pitchFamily="34" charset="0"/>
              </a:rPr>
              <a:t>, provides the probability of occupancy of energy levels by Fermions. Fermions are half-integer spin particles, which obey the Pauli exclusion principle.</a:t>
            </a:r>
            <a:endParaRPr lang="en-IN" dirty="0"/>
          </a:p>
        </p:txBody>
      </p:sp>
    </p:spTree>
    <p:extLst>
      <p:ext uri="{BB962C8B-B14F-4D97-AF65-F5344CB8AC3E}">
        <p14:creationId xmlns:p14="http://schemas.microsoft.com/office/powerpoint/2010/main" val="258347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C79E-E22C-443B-85A5-7FA2A3A6DCF5}"/>
              </a:ext>
            </a:extLst>
          </p:cNvPr>
          <p:cNvSpPr>
            <a:spLocks noGrp="1"/>
          </p:cNvSpPr>
          <p:nvPr>
            <p:ph type="title"/>
          </p:nvPr>
        </p:nvSpPr>
        <p:spPr/>
        <p:txBody>
          <a:bodyPr/>
          <a:lstStyle/>
          <a:p>
            <a:r>
              <a:rPr lang="en-IN" dirty="0"/>
              <a:t>FERMI DIRAC STATISTICS</a:t>
            </a:r>
          </a:p>
        </p:txBody>
      </p:sp>
      <p:sp>
        <p:nvSpPr>
          <p:cNvPr id="3" name="Content Placeholder 2">
            <a:extLst>
              <a:ext uri="{FF2B5EF4-FFF2-40B4-BE49-F238E27FC236}">
                <a16:creationId xmlns:a16="http://schemas.microsoft.com/office/drawing/2014/main" id="{69CB56A0-1E58-4E89-83DB-A3EF6138A937}"/>
              </a:ext>
            </a:extLst>
          </p:cNvPr>
          <p:cNvSpPr>
            <a:spLocks noGrp="1"/>
          </p:cNvSpPr>
          <p:nvPr>
            <p:ph idx="1"/>
          </p:nvPr>
        </p:nvSpPr>
        <p:spPr/>
        <p:txBody>
          <a:bodyPr/>
          <a:lstStyle/>
          <a:p>
            <a:r>
              <a:rPr lang="en-US" b="0" i="0">
                <a:solidFill>
                  <a:srgbClr val="4D5156"/>
                </a:solidFill>
                <a:effectLst/>
                <a:latin typeface="arial" panose="020B0604020202020204" pitchFamily="34" charset="0"/>
              </a:rPr>
              <a:t>n quantum statistics, a branch of physics, Fermi–Dirac statistics describe a distribution of particles over energy states in systems consisting of many identical particles that obey the Pauli exclusion principle. It is named after Enrico Fermi and Paul Dirac, each of</a:t>
            </a:r>
            <a:endParaRPr lang="en-IN"/>
          </a:p>
        </p:txBody>
      </p:sp>
    </p:spTree>
    <p:extLst>
      <p:ext uri="{BB962C8B-B14F-4D97-AF65-F5344CB8AC3E}">
        <p14:creationId xmlns:p14="http://schemas.microsoft.com/office/powerpoint/2010/main" val="306475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57BA-BB58-467D-A85C-271246AAED67}"/>
              </a:ext>
            </a:extLst>
          </p:cNvPr>
          <p:cNvSpPr>
            <a:spLocks noGrp="1"/>
          </p:cNvSpPr>
          <p:nvPr>
            <p:ph type="title"/>
          </p:nvPr>
        </p:nvSpPr>
        <p:spPr/>
        <p:txBody>
          <a:bodyPr/>
          <a:lstStyle/>
          <a:p>
            <a:r>
              <a:rPr lang="en-IN" dirty="0"/>
              <a:t>FERMI DIRAC FUNCTION</a:t>
            </a:r>
          </a:p>
        </p:txBody>
      </p:sp>
      <p:pic>
        <p:nvPicPr>
          <p:cNvPr id="1026" name="Picture 2" descr="The Fermi-Dirac Distribution">
            <a:extLst>
              <a:ext uri="{FF2B5EF4-FFF2-40B4-BE49-F238E27FC236}">
                <a16:creationId xmlns:a16="http://schemas.microsoft.com/office/drawing/2014/main" id="{A089A99F-2CCC-4140-AEA2-7F17C89BE0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1"/>
            <a:ext cx="838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0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D3DF-70F7-4EF8-90B2-C9D8F738D5F0}"/>
              </a:ext>
            </a:extLst>
          </p:cNvPr>
          <p:cNvSpPr>
            <a:spLocks noGrp="1"/>
          </p:cNvSpPr>
          <p:nvPr>
            <p:ph type="title"/>
          </p:nvPr>
        </p:nvSpPr>
        <p:spPr/>
        <p:txBody>
          <a:bodyPr/>
          <a:lstStyle/>
          <a:p>
            <a:r>
              <a:rPr lang="en-IN" dirty="0"/>
              <a:t>FERMI DIRAC STATISTICS</a:t>
            </a:r>
          </a:p>
        </p:txBody>
      </p:sp>
      <p:sp>
        <p:nvSpPr>
          <p:cNvPr id="3" name="Content Placeholder 2">
            <a:extLst>
              <a:ext uri="{FF2B5EF4-FFF2-40B4-BE49-F238E27FC236}">
                <a16:creationId xmlns:a16="http://schemas.microsoft.com/office/drawing/2014/main" id="{931D1ADD-B36C-496B-897B-C7E2EEFCF9E2}"/>
              </a:ext>
            </a:extLst>
          </p:cNvPr>
          <p:cNvSpPr>
            <a:spLocks noGrp="1"/>
          </p:cNvSpPr>
          <p:nvPr>
            <p:ph idx="1"/>
          </p:nvPr>
        </p:nvSpPr>
        <p:spPr/>
        <p:txBody>
          <a:bodyPr>
            <a:normAutofit lnSpcReduction="10000"/>
          </a:bodyPr>
          <a:lstStyle/>
          <a:p>
            <a:pPr algn="l"/>
            <a:endParaRPr lang="en-US" b="0" i="0" dirty="0">
              <a:solidFill>
                <a:srgbClr val="222222"/>
              </a:solidFill>
              <a:effectLst/>
              <a:latin typeface="arial" panose="020B0604020202020204" pitchFamily="34" charset="0"/>
            </a:endParaRPr>
          </a:p>
          <a:p>
            <a:pPr algn="l"/>
            <a:r>
              <a:rPr lang="en-US" b="0" i="0" dirty="0">
                <a:solidFill>
                  <a:srgbClr val="4D5156"/>
                </a:solidFill>
                <a:effectLst/>
                <a:latin typeface="arial" panose="020B0604020202020204" pitchFamily="34" charset="0"/>
              </a:rPr>
              <a:t>In quantum statistics, a branch of physics, Fermi–Dirac statistics describe a distribution of particles over energy states in systems consisting of many identical particles that obey the Pauli exclusion principle. It is named after Enrico Fermi and Paul Dirac, each of whom discovered the method independently.</a:t>
            </a:r>
          </a:p>
        </p:txBody>
      </p:sp>
    </p:spTree>
    <p:extLst>
      <p:ext uri="{BB962C8B-B14F-4D97-AF65-F5344CB8AC3E}">
        <p14:creationId xmlns:p14="http://schemas.microsoft.com/office/powerpoint/2010/main" val="186653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s">
            <a:extLst>
              <a:ext uri="{FF2B5EF4-FFF2-40B4-BE49-F238E27FC236}">
                <a16:creationId xmlns:a16="http://schemas.microsoft.com/office/drawing/2014/main" id="{754A0D3B-A710-419A-B962-9A2C263E34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391399" cy="421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22F0E-7683-4871-B904-8392732754A4}"/>
              </a:ext>
            </a:extLst>
          </p:cNvPr>
          <p:cNvSpPr>
            <a:spLocks noGrp="1"/>
          </p:cNvSpPr>
          <p:nvPr>
            <p:ph idx="1"/>
          </p:nvPr>
        </p:nvSpPr>
        <p:spPr/>
        <p:txBody>
          <a:bodyPr>
            <a:normAutofit fontScale="77500" lnSpcReduction="20000"/>
          </a:bodyPr>
          <a:lstStyle/>
          <a:p>
            <a:r>
              <a:rPr lang="en-US" b="0" i="0">
                <a:solidFill>
                  <a:srgbClr val="333333"/>
                </a:solidFill>
                <a:effectLst/>
                <a:latin typeface="Georgia" panose="02040502050405020303" pitchFamily="18" charset="0"/>
              </a:rPr>
              <a:t>The highest filled level, which separates the filled and empty levels at 0 K is known as the </a:t>
            </a:r>
            <a:r>
              <a:rPr lang="en-US" b="1" i="0">
                <a:solidFill>
                  <a:srgbClr val="333333"/>
                </a:solidFill>
                <a:effectLst/>
                <a:latin typeface="Georgia" panose="02040502050405020303" pitchFamily="18" charset="0"/>
              </a:rPr>
              <a:t>Fermi level </a:t>
            </a:r>
            <a:r>
              <a:rPr lang="en-US" b="0" i="0">
                <a:solidFill>
                  <a:srgbClr val="333333"/>
                </a:solidFill>
                <a:effectLst/>
                <a:latin typeface="Georgia" panose="02040502050405020303" pitchFamily="18" charset="0"/>
              </a:rPr>
              <a:t>and the energy corresponding to this level is called Fermi energy (</a:t>
            </a:r>
            <a:r>
              <a:rPr lang="en-US" b="0" i="1">
                <a:solidFill>
                  <a:srgbClr val="333333"/>
                </a:solidFill>
                <a:effectLst/>
                <a:latin typeface="Georgia" panose="02040502050405020303" pitchFamily="18" charset="0"/>
              </a:rPr>
              <a:t>E</a:t>
            </a:r>
            <a:r>
              <a:rPr lang="en-US" b="0" i="0" baseline="-25000">
                <a:solidFill>
                  <a:srgbClr val="333333"/>
                </a:solidFill>
                <a:effectLst/>
                <a:latin typeface="Georgia" panose="02040502050405020303" pitchFamily="18" charset="0"/>
              </a:rPr>
              <a:t>F</a:t>
            </a:r>
            <a:r>
              <a:rPr lang="en-US" b="0" i="0">
                <a:solidFill>
                  <a:srgbClr val="333333"/>
                </a:solidFill>
                <a:effectLst/>
                <a:latin typeface="Georgia" panose="02040502050405020303" pitchFamily="18" charset="0"/>
              </a:rPr>
              <a:t>). Fermi energy can also be defined as the highest energy possessed by an electron in the material at 0 K. At 0 K, the Fermi energy </a:t>
            </a:r>
            <a:r>
              <a:rPr lang="en-US" b="0" i="1">
                <a:solidFill>
                  <a:srgbClr val="333333"/>
                </a:solidFill>
                <a:effectLst/>
                <a:latin typeface="Georgia" panose="02040502050405020303" pitchFamily="18" charset="0"/>
              </a:rPr>
              <a:t>E</a:t>
            </a:r>
            <a:r>
              <a:rPr lang="en-US" b="0" i="0" baseline="-25000">
                <a:solidFill>
                  <a:srgbClr val="333333"/>
                </a:solidFill>
                <a:effectLst/>
                <a:latin typeface="Georgia" panose="02040502050405020303" pitchFamily="18" charset="0"/>
              </a:rPr>
              <a:t>F</a:t>
            </a:r>
            <a:r>
              <a:rPr lang="en-US" b="0" i="0">
                <a:solidFill>
                  <a:srgbClr val="333333"/>
                </a:solidFill>
                <a:effectLst/>
                <a:latin typeface="Georgia" panose="02040502050405020303" pitchFamily="18" charset="0"/>
              </a:rPr>
              <a:t> is represented as </a:t>
            </a:r>
            <a:r>
              <a:rPr lang="en-US" b="0" i="1">
                <a:solidFill>
                  <a:srgbClr val="333333"/>
                </a:solidFill>
                <a:effectLst/>
                <a:latin typeface="Georgia" panose="02040502050405020303" pitchFamily="18" charset="0"/>
              </a:rPr>
              <a:t>E</a:t>
            </a:r>
            <a:r>
              <a:rPr lang="en-US" b="0" i="0" baseline="-25000">
                <a:solidFill>
                  <a:srgbClr val="333333"/>
                </a:solidFill>
                <a:effectLst/>
                <a:latin typeface="Georgia" panose="02040502050405020303" pitchFamily="18" charset="0"/>
              </a:rPr>
              <a:t>F0</a:t>
            </a:r>
            <a:r>
              <a:rPr lang="en-US" b="0" i="0">
                <a:solidFill>
                  <a:srgbClr val="333333"/>
                </a:solidFill>
                <a:effectLst/>
                <a:latin typeface="Georgia" panose="02040502050405020303" pitchFamily="18" charset="0"/>
              </a:rPr>
              <a:t>. As the temperature of the metal is increased from 0 K to </a:t>
            </a:r>
            <a:r>
              <a:rPr lang="en-US" b="0" i="1">
                <a:solidFill>
                  <a:srgbClr val="333333"/>
                </a:solidFill>
                <a:effectLst/>
                <a:latin typeface="Georgia" panose="02040502050405020303" pitchFamily="18" charset="0"/>
              </a:rPr>
              <a:t>T</a:t>
            </a:r>
            <a:r>
              <a:rPr lang="en-US" b="0" i="0">
                <a:solidFill>
                  <a:srgbClr val="333333"/>
                </a:solidFill>
                <a:effectLst/>
                <a:latin typeface="Georgia" panose="02040502050405020303" pitchFamily="18" charset="0"/>
              </a:rPr>
              <a:t>K, then those electrons which are present up to a depth of</a:t>
            </a:r>
            <a:r>
              <a:rPr lang="en-US" b="0" i="1">
                <a:solidFill>
                  <a:srgbClr val="333333"/>
                </a:solidFill>
                <a:effectLst/>
                <a:latin typeface="Georgia" panose="02040502050405020303" pitchFamily="18" charset="0"/>
              </a:rPr>
              <a:t>K</a:t>
            </a:r>
            <a:r>
              <a:rPr lang="en-US" b="0" i="0" baseline="-25000">
                <a:solidFill>
                  <a:srgbClr val="333333"/>
                </a:solidFill>
                <a:effectLst/>
                <a:latin typeface="Georgia" panose="02040502050405020303" pitchFamily="18" charset="0"/>
              </a:rPr>
              <a:t>B</a:t>
            </a:r>
            <a:r>
              <a:rPr lang="en-US" b="0" i="1">
                <a:solidFill>
                  <a:srgbClr val="333333"/>
                </a:solidFill>
                <a:effectLst/>
                <a:latin typeface="Georgia" panose="02040502050405020303" pitchFamily="18" charset="0"/>
              </a:rPr>
              <a:t>T</a:t>
            </a:r>
            <a:r>
              <a:rPr lang="en-US" b="0" i="0">
                <a:solidFill>
                  <a:srgbClr val="333333"/>
                </a:solidFill>
                <a:effectLst/>
                <a:latin typeface="Georgia" panose="02040502050405020303" pitchFamily="18" charset="0"/>
              </a:rPr>
              <a:t> from Fermi energy may take thermal energies equal to </a:t>
            </a:r>
            <a:r>
              <a:rPr lang="en-US" b="0" i="1">
                <a:solidFill>
                  <a:srgbClr val="333333"/>
                </a:solidFill>
                <a:effectLst/>
                <a:latin typeface="Georgia" panose="02040502050405020303" pitchFamily="18" charset="0"/>
              </a:rPr>
              <a:t>K</a:t>
            </a:r>
            <a:r>
              <a:rPr lang="en-US" b="0" i="0" baseline="-25000">
                <a:solidFill>
                  <a:srgbClr val="333333"/>
                </a:solidFill>
                <a:effectLst/>
                <a:latin typeface="Georgia" panose="02040502050405020303" pitchFamily="18" charset="0"/>
              </a:rPr>
              <a:t>B</a:t>
            </a:r>
            <a:r>
              <a:rPr lang="en-US" b="0" i="1">
                <a:solidFill>
                  <a:srgbClr val="333333"/>
                </a:solidFill>
                <a:effectLst/>
                <a:latin typeface="Georgia" panose="02040502050405020303" pitchFamily="18" charset="0"/>
              </a:rPr>
              <a:t>T</a:t>
            </a:r>
            <a:r>
              <a:rPr lang="en-US" b="0" i="0">
                <a:solidFill>
                  <a:srgbClr val="333333"/>
                </a:solidFill>
                <a:effectLst/>
                <a:latin typeface="Georgia" panose="02040502050405020303" pitchFamily="18" charset="0"/>
              </a:rPr>
              <a:t> and occupy higher energy levels, whereas the electrons present in the lower energy levels i.e., below </a:t>
            </a:r>
            <a:r>
              <a:rPr lang="en-US" b="0" i="1">
                <a:solidFill>
                  <a:srgbClr val="333333"/>
                </a:solidFill>
                <a:effectLst/>
                <a:latin typeface="Georgia" panose="02040502050405020303" pitchFamily="18" charset="0"/>
              </a:rPr>
              <a:t>K</a:t>
            </a:r>
            <a:r>
              <a:rPr lang="en-US" b="0" i="0" baseline="-25000">
                <a:solidFill>
                  <a:srgbClr val="333333"/>
                </a:solidFill>
                <a:effectLst/>
                <a:latin typeface="Georgia" panose="02040502050405020303" pitchFamily="18" charset="0"/>
              </a:rPr>
              <a:t>B</a:t>
            </a:r>
            <a:r>
              <a:rPr lang="en-US" b="0" i="1">
                <a:solidFill>
                  <a:srgbClr val="333333"/>
                </a:solidFill>
                <a:effectLst/>
                <a:latin typeface="Georgia" panose="02040502050405020303" pitchFamily="18" charset="0"/>
              </a:rPr>
              <a:t>T</a:t>
            </a:r>
            <a:r>
              <a:rPr lang="en-US" b="0" i="0">
                <a:solidFill>
                  <a:srgbClr val="333333"/>
                </a:solidFill>
                <a:effectLst/>
                <a:latin typeface="Georgia" panose="02040502050405020303" pitchFamily="18" charset="0"/>
              </a:rPr>
              <a:t> from Fermi level, will not take thermal energies because they will not find vacant electron states. </a:t>
            </a:r>
            <a:endParaRPr lang="en-IN"/>
          </a:p>
        </p:txBody>
      </p:sp>
    </p:spTree>
    <p:extLst>
      <p:ext uri="{BB962C8B-B14F-4D97-AF65-F5344CB8AC3E}">
        <p14:creationId xmlns:p14="http://schemas.microsoft.com/office/powerpoint/2010/main" val="354275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a:extLst>
              <a:ext uri="{FF2B5EF4-FFF2-40B4-BE49-F238E27FC236}">
                <a16:creationId xmlns:a16="http://schemas.microsoft.com/office/drawing/2014/main" id="{3D2D018C-B8F5-4FE9-BC32-028EB173A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59436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2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solids</a:t>
            </a:r>
          </a:p>
        </p:txBody>
      </p:sp>
      <p:sp>
        <p:nvSpPr>
          <p:cNvPr id="3" name="Content Placeholder 2"/>
          <p:cNvSpPr>
            <a:spLocks noGrp="1"/>
          </p:cNvSpPr>
          <p:nvPr>
            <p:ph idx="1"/>
          </p:nvPr>
        </p:nvSpPr>
        <p:spPr/>
        <p:txBody>
          <a:bodyPr/>
          <a:lstStyle/>
          <a:p>
            <a:r>
              <a:rPr lang="en-US" dirty="0"/>
              <a:t>Energy band of the material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5601"/>
            <a:ext cx="7239000" cy="41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DE93-38F1-416A-A81E-EBE708E65CB6}"/>
              </a:ext>
            </a:extLst>
          </p:cNvPr>
          <p:cNvSpPr>
            <a:spLocks noGrp="1"/>
          </p:cNvSpPr>
          <p:nvPr>
            <p:ph type="title"/>
          </p:nvPr>
        </p:nvSpPr>
        <p:spPr/>
        <p:txBody>
          <a:bodyPr/>
          <a:lstStyle/>
          <a:p>
            <a:r>
              <a:rPr lang="en-IN" dirty="0"/>
              <a:t>FERMI ENERGY vs ENERGY</a:t>
            </a:r>
          </a:p>
        </p:txBody>
      </p:sp>
      <p:pic>
        <p:nvPicPr>
          <p:cNvPr id="4098" name="Picture 2" descr="images">
            <a:extLst>
              <a:ext uri="{FF2B5EF4-FFF2-40B4-BE49-F238E27FC236}">
                <a16:creationId xmlns:a16="http://schemas.microsoft.com/office/drawing/2014/main" id="{53991CB8-B939-496A-AE14-7CDCD3D28E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077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9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60831-6A47-4886-952A-94AA361A31AA}"/>
              </a:ext>
            </a:extLst>
          </p:cNvPr>
          <p:cNvSpPr>
            <a:spLocks noGrp="1"/>
          </p:cNvSpPr>
          <p:nvPr>
            <p:ph idx="1"/>
          </p:nvPr>
        </p:nvSpPr>
        <p:spPr>
          <a:xfrm>
            <a:off x="457200" y="1524000"/>
            <a:ext cx="8229600" cy="4525963"/>
          </a:xfrm>
        </p:spPr>
        <p:txBody>
          <a:bodyPr/>
          <a:lstStyle/>
          <a:p>
            <a:r>
              <a:rPr lang="en-US" b="0" i="0">
                <a:solidFill>
                  <a:srgbClr val="333333"/>
                </a:solidFill>
                <a:effectLst/>
                <a:latin typeface="Georgia" panose="02040502050405020303" pitchFamily="18" charset="0"/>
              </a:rPr>
              <a:t>The probability that a particular quantum state at energy </a:t>
            </a:r>
            <a:r>
              <a:rPr lang="en-US" b="0" i="1">
                <a:solidFill>
                  <a:srgbClr val="333333"/>
                </a:solidFill>
                <a:effectLst/>
                <a:latin typeface="Georgia" panose="02040502050405020303" pitchFamily="18" charset="0"/>
              </a:rPr>
              <a:t>E</a:t>
            </a:r>
            <a:r>
              <a:rPr lang="en-US" b="0" i="0">
                <a:solidFill>
                  <a:srgbClr val="333333"/>
                </a:solidFill>
                <a:effectLst/>
                <a:latin typeface="Georgia" panose="02040502050405020303" pitchFamily="18" charset="0"/>
              </a:rPr>
              <a:t> is filled with an electron is given by Fermi-Dirac distribution function f(</a:t>
            </a:r>
            <a:r>
              <a:rPr lang="en-US" b="0" i="1">
                <a:solidFill>
                  <a:srgbClr val="333333"/>
                </a:solidFill>
                <a:effectLst/>
                <a:latin typeface="Georgia" panose="02040502050405020303" pitchFamily="18" charset="0"/>
              </a:rPr>
              <a:t>E</a:t>
            </a:r>
            <a:r>
              <a:rPr lang="en-US" b="0" i="0">
                <a:solidFill>
                  <a:srgbClr val="333333"/>
                </a:solidFill>
                <a:effectLst/>
                <a:latin typeface="Georgia" panose="02040502050405020303" pitchFamily="18" charset="0"/>
              </a:rPr>
              <a:t>), given by:</a:t>
            </a:r>
            <a:endParaRPr lang="en-IN"/>
          </a:p>
        </p:txBody>
      </p:sp>
    </p:spTree>
    <p:extLst>
      <p:ext uri="{BB962C8B-B14F-4D97-AF65-F5344CB8AC3E}">
        <p14:creationId xmlns:p14="http://schemas.microsoft.com/office/powerpoint/2010/main" val="161028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05251-AE54-4587-9484-FBB4F676801D}"/>
              </a:ext>
            </a:extLst>
          </p:cNvPr>
          <p:cNvSpPr>
            <a:spLocks noGrp="1"/>
          </p:cNvSpPr>
          <p:nvPr>
            <p:ph idx="1"/>
          </p:nvPr>
        </p:nvSpPr>
        <p:spPr>
          <a:xfrm>
            <a:off x="432563" y="2209799"/>
            <a:ext cx="8711437" cy="14819825"/>
          </a:xfrm>
        </p:spPr>
        <p:txBody>
          <a:bodyPr/>
          <a:lstStyle/>
          <a:p>
            <a:r>
              <a:rPr lang="en-US" b="1" i="0">
                <a:solidFill>
                  <a:srgbClr val="333333"/>
                </a:solidFill>
                <a:effectLst/>
                <a:latin typeface="Georgia" panose="02040502050405020303" pitchFamily="18" charset="0"/>
              </a:rPr>
              <a:t>Analytical Treatment At 0 K:</a:t>
            </a:r>
            <a:r>
              <a:rPr lang="en-US" b="0" i="0">
                <a:solidFill>
                  <a:srgbClr val="333333"/>
                </a:solidFill>
                <a:effectLst/>
                <a:latin typeface="Georgia" panose="02040502050405020303" pitchFamily="18" charset="0"/>
              </a:rPr>
              <a:t> Substitute T = 0 K in the Fermi-Dirac distribution, we have</a:t>
            </a:r>
            <a:endParaRPr lang="en-IN"/>
          </a:p>
        </p:txBody>
      </p:sp>
      <p:pic>
        <p:nvPicPr>
          <p:cNvPr id="5122" name="Picture 2" descr="images">
            <a:extLst>
              <a:ext uri="{FF2B5EF4-FFF2-40B4-BE49-F238E27FC236}">
                <a16:creationId xmlns:a16="http://schemas.microsoft.com/office/drawing/2014/main" id="{5AFE70F4-E982-4473-8DAF-4BB50BCA4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99346"/>
            <a:ext cx="4042743" cy="205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8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7962F14-9E54-417C-82C1-7953A8EEF98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6800" y="1600200"/>
            <a:ext cx="7239000" cy="4525963"/>
          </a:xfrm>
        </p:spPr>
      </p:pic>
      <p:sp>
        <p:nvSpPr>
          <p:cNvPr id="11" name="TextBox 10">
            <a:extLst>
              <a:ext uri="{FF2B5EF4-FFF2-40B4-BE49-F238E27FC236}">
                <a16:creationId xmlns:a16="http://schemas.microsoft.com/office/drawing/2014/main" id="{7D0643A5-DB8B-45F2-892A-E3FBBB60FACD}"/>
              </a:ext>
            </a:extLst>
          </p:cNvPr>
          <p:cNvSpPr txBox="1"/>
          <p:nvPr/>
        </p:nvSpPr>
        <p:spPr>
          <a:xfrm>
            <a:off x="1066800" y="6126163"/>
            <a:ext cx="7239000" cy="230832"/>
          </a:xfrm>
          <a:prstGeom prst="rect">
            <a:avLst/>
          </a:prstGeom>
          <a:noFill/>
        </p:spPr>
        <p:txBody>
          <a:bodyPr wrap="square" rtlCol="0">
            <a:spAutoFit/>
          </a:bodyPr>
          <a:lstStyle/>
          <a:p>
            <a:r>
              <a:rPr lang="en-IN" sz="900">
                <a:hlinkClick r:id="rId3" tooltip="https://en.wikipedia.org/wiki/Metal%E2%80%93semiconductor_junction"/>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422582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27C8F-C1FF-4E16-AB15-F7EC6AF1D788}"/>
              </a:ext>
            </a:extLst>
          </p:cNvPr>
          <p:cNvSpPr>
            <a:spLocks noGrp="1"/>
          </p:cNvSpPr>
          <p:nvPr>
            <p:ph idx="1"/>
          </p:nvPr>
        </p:nvSpPr>
        <p:spPr/>
        <p:txBody>
          <a:bodyPr/>
          <a:lstStyle/>
          <a:p>
            <a:r>
              <a:rPr lang="en-US" b="0" i="0">
                <a:solidFill>
                  <a:srgbClr val="333333"/>
                </a:solidFill>
                <a:effectLst/>
                <a:latin typeface="Georgia" panose="02040502050405020303" pitchFamily="18" charset="0"/>
              </a:rPr>
              <a:t>The curve has step-like character with f(</a:t>
            </a:r>
            <a:r>
              <a:rPr lang="en-US" b="0" i="1">
                <a:solidFill>
                  <a:srgbClr val="333333"/>
                </a:solidFill>
                <a:effectLst/>
                <a:latin typeface="Georgia" panose="02040502050405020303" pitchFamily="18" charset="0"/>
              </a:rPr>
              <a:t>E</a:t>
            </a:r>
            <a:r>
              <a:rPr lang="en-US" b="0" i="0">
                <a:solidFill>
                  <a:srgbClr val="333333"/>
                </a:solidFill>
                <a:effectLst/>
                <a:latin typeface="Georgia" panose="02040502050405020303" pitchFamily="18" charset="0"/>
              </a:rPr>
              <a:t>) = 1 for energies below </a:t>
            </a:r>
            <a:r>
              <a:rPr lang="en-US" b="0" i="1">
                <a:solidFill>
                  <a:srgbClr val="333333"/>
                </a:solidFill>
                <a:effectLst/>
                <a:latin typeface="Georgia" panose="02040502050405020303" pitchFamily="18" charset="0"/>
              </a:rPr>
              <a:t>E</a:t>
            </a:r>
            <a:r>
              <a:rPr lang="en-US" b="0" i="0" baseline="-25000">
                <a:solidFill>
                  <a:srgbClr val="333333"/>
                </a:solidFill>
                <a:effectLst/>
                <a:latin typeface="Georgia" panose="02040502050405020303" pitchFamily="18" charset="0"/>
              </a:rPr>
              <a:t>F0</a:t>
            </a:r>
            <a:r>
              <a:rPr lang="en-US" b="0" i="0">
                <a:solidFill>
                  <a:srgbClr val="333333"/>
                </a:solidFill>
                <a:effectLst/>
                <a:latin typeface="Georgia" panose="02040502050405020303" pitchFamily="18" charset="0"/>
              </a:rPr>
              <a:t> and f(</a:t>
            </a:r>
            <a:r>
              <a:rPr lang="en-US" b="0" i="1">
                <a:solidFill>
                  <a:srgbClr val="333333"/>
                </a:solidFill>
                <a:effectLst/>
                <a:latin typeface="Georgia" panose="02040502050405020303" pitchFamily="18" charset="0"/>
              </a:rPr>
              <a:t>E</a:t>
            </a:r>
            <a:r>
              <a:rPr lang="en-US" b="0" i="0">
                <a:solidFill>
                  <a:srgbClr val="333333"/>
                </a:solidFill>
                <a:effectLst/>
                <a:latin typeface="Georgia" panose="02040502050405020303" pitchFamily="18" charset="0"/>
              </a:rPr>
              <a:t>) = 0 for energies above </a:t>
            </a:r>
            <a:r>
              <a:rPr lang="en-US" b="0" i="1">
                <a:solidFill>
                  <a:srgbClr val="333333"/>
                </a:solidFill>
                <a:effectLst/>
                <a:latin typeface="Georgia" panose="02040502050405020303" pitchFamily="18" charset="0"/>
              </a:rPr>
              <a:t>E</a:t>
            </a:r>
            <a:r>
              <a:rPr lang="en-US" b="0" i="0" baseline="-25000">
                <a:solidFill>
                  <a:srgbClr val="333333"/>
                </a:solidFill>
                <a:effectLst/>
                <a:latin typeface="Georgia" panose="02040502050405020303" pitchFamily="18" charset="0"/>
              </a:rPr>
              <a:t>F0</a:t>
            </a:r>
            <a:r>
              <a:rPr lang="en-US" b="0" i="0">
                <a:solidFill>
                  <a:srgbClr val="333333"/>
                </a:solidFill>
                <a:effectLst/>
                <a:latin typeface="Georgia" panose="02040502050405020303" pitchFamily="18" charset="0"/>
              </a:rPr>
              <a:t>. This represents that all the energy states below </a:t>
            </a:r>
            <a:r>
              <a:rPr lang="en-US" b="0" i="1">
                <a:solidFill>
                  <a:srgbClr val="333333"/>
                </a:solidFill>
                <a:effectLst/>
                <a:latin typeface="Georgia" panose="02040502050405020303" pitchFamily="18" charset="0"/>
              </a:rPr>
              <a:t>E</a:t>
            </a:r>
            <a:r>
              <a:rPr lang="en-US" b="0" i="0" baseline="-25000">
                <a:solidFill>
                  <a:srgbClr val="333333"/>
                </a:solidFill>
                <a:effectLst/>
                <a:latin typeface="Georgia" panose="02040502050405020303" pitchFamily="18" charset="0"/>
              </a:rPr>
              <a:t>F0</a:t>
            </a:r>
            <a:r>
              <a:rPr lang="en-US" b="0" i="0">
                <a:solidFill>
                  <a:srgbClr val="333333"/>
                </a:solidFill>
                <a:effectLst/>
                <a:latin typeface="Georgia" panose="02040502050405020303" pitchFamily="18" charset="0"/>
              </a:rPr>
              <a:t> are filled with electrons and all those above it are empty.</a:t>
            </a:r>
            <a:endParaRPr lang="en-IN"/>
          </a:p>
        </p:txBody>
      </p:sp>
    </p:spTree>
    <p:extLst>
      <p:ext uri="{BB962C8B-B14F-4D97-AF65-F5344CB8AC3E}">
        <p14:creationId xmlns:p14="http://schemas.microsoft.com/office/powerpoint/2010/main" val="52199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4E8F-F1A6-49EA-B759-5AE613BF64CC}"/>
              </a:ext>
            </a:extLst>
          </p:cNvPr>
          <p:cNvSpPr>
            <a:spLocks noGrp="1"/>
          </p:cNvSpPr>
          <p:nvPr>
            <p:ph type="title"/>
          </p:nvPr>
        </p:nvSpPr>
        <p:spPr/>
        <p:txBody>
          <a:bodyPr/>
          <a:lstStyle/>
          <a:p>
            <a:r>
              <a:rPr lang="en-IN" dirty="0"/>
              <a:t>At T is greater than 0k</a:t>
            </a:r>
          </a:p>
        </p:txBody>
      </p:sp>
      <p:pic>
        <p:nvPicPr>
          <p:cNvPr id="6148" name="Picture 4" descr="images">
            <a:extLst>
              <a:ext uri="{FF2B5EF4-FFF2-40B4-BE49-F238E27FC236}">
                <a16:creationId xmlns:a16="http://schemas.microsoft.com/office/drawing/2014/main" id="{BE387E17-1051-4F9C-A164-099E1897D4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6477000"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503C9-20A1-4BC3-89F7-058EC5E81157}"/>
              </a:ext>
            </a:extLst>
          </p:cNvPr>
          <p:cNvSpPr>
            <a:spLocks noGrp="1"/>
          </p:cNvSpPr>
          <p:nvPr>
            <p:ph idx="1"/>
          </p:nvPr>
        </p:nvSpPr>
        <p:spPr/>
        <p:txBody>
          <a:bodyPr>
            <a:normAutofit fontScale="77500" lnSpcReduction="20000"/>
          </a:bodyPr>
          <a:lstStyle/>
          <a:p>
            <a:r>
              <a:rPr lang="en-US" b="0" i="0" dirty="0">
                <a:solidFill>
                  <a:srgbClr val="333333"/>
                </a:solidFill>
                <a:effectLst/>
                <a:latin typeface="Georgia" panose="02040502050405020303" pitchFamily="18" charset="0"/>
              </a:rPr>
              <a:t>As the temperature is raised from absolute zero to </a:t>
            </a:r>
            <a:r>
              <a:rPr lang="en-US" b="0" i="1" dirty="0">
                <a:solidFill>
                  <a:srgbClr val="333333"/>
                </a:solidFill>
                <a:effectLst/>
                <a:latin typeface="Georgia" panose="02040502050405020303" pitchFamily="18" charset="0"/>
              </a:rPr>
              <a:t>T</a:t>
            </a:r>
            <a:r>
              <a:rPr lang="en-US" b="0" i="0" baseline="-25000" dirty="0">
                <a:solidFill>
                  <a:srgbClr val="333333"/>
                </a:solidFill>
                <a:effectLst/>
                <a:latin typeface="Georgia" panose="02040502050405020303" pitchFamily="18" charset="0"/>
              </a:rPr>
              <a:t>1</a:t>
            </a:r>
            <a:r>
              <a:rPr lang="en-US" b="0" i="1" dirty="0">
                <a:solidFill>
                  <a:srgbClr val="333333"/>
                </a:solidFill>
                <a:effectLst/>
                <a:latin typeface="Georgia" panose="02040502050405020303" pitchFamily="18" charset="0"/>
              </a:rPr>
              <a:t>K</a:t>
            </a:r>
            <a:r>
              <a:rPr lang="en-US" b="0" i="0" dirty="0">
                <a:solidFill>
                  <a:srgbClr val="333333"/>
                </a:solidFill>
                <a:effectLst/>
                <a:latin typeface="Georgia" panose="02040502050405020303" pitchFamily="18" charset="0"/>
              </a:rPr>
              <a:t>, the distribution curve begins to departs from step-like function and tails off smoothly to zero. Again with a further increase in temperature to </a:t>
            </a:r>
            <a:r>
              <a:rPr lang="en-US" b="0" i="1" dirty="0">
                <a:solidFill>
                  <a:srgbClr val="333333"/>
                </a:solidFill>
                <a:effectLst/>
                <a:latin typeface="Georgia" panose="02040502050405020303" pitchFamily="18" charset="0"/>
              </a:rPr>
              <a:t>T</a:t>
            </a:r>
            <a:r>
              <a:rPr lang="en-US" b="0" i="0" baseline="-25000" dirty="0">
                <a:solidFill>
                  <a:srgbClr val="333333"/>
                </a:solidFill>
                <a:effectLst/>
                <a:latin typeface="Georgia" panose="02040502050405020303" pitchFamily="18" charset="0"/>
              </a:rPr>
              <a:t>2</a:t>
            </a:r>
            <a:r>
              <a:rPr lang="en-US" b="0" i="1" dirty="0">
                <a:solidFill>
                  <a:srgbClr val="333333"/>
                </a:solidFill>
                <a:effectLst/>
                <a:latin typeface="Georgia" panose="02040502050405020303" pitchFamily="18" charset="0"/>
              </a:rPr>
              <a:t>K</a:t>
            </a:r>
            <a:r>
              <a:rPr lang="en-US" b="0" i="0" dirty="0">
                <a:solidFill>
                  <a:srgbClr val="333333"/>
                </a:solidFill>
                <a:effectLst/>
                <a:latin typeface="Georgia" panose="02040502050405020303" pitchFamily="18" charset="0"/>
              </a:rPr>
              <a:t> and to </a:t>
            </a:r>
            <a:r>
              <a:rPr lang="en-US" b="0" i="1" dirty="0">
                <a:solidFill>
                  <a:srgbClr val="333333"/>
                </a:solidFill>
                <a:effectLst/>
                <a:latin typeface="Georgia" panose="02040502050405020303" pitchFamily="18" charset="0"/>
              </a:rPr>
              <a:t>T</a:t>
            </a:r>
            <a:r>
              <a:rPr lang="en-US" b="0" i="0" baseline="-25000" dirty="0">
                <a:solidFill>
                  <a:srgbClr val="333333"/>
                </a:solidFill>
                <a:effectLst/>
                <a:latin typeface="Georgia" panose="02040502050405020303" pitchFamily="18" charset="0"/>
              </a:rPr>
              <a:t>3</a:t>
            </a:r>
            <a:r>
              <a:rPr lang="en-US" b="0" i="1" dirty="0">
                <a:solidFill>
                  <a:srgbClr val="333333"/>
                </a:solidFill>
                <a:effectLst/>
                <a:latin typeface="Georgia" panose="02040502050405020303" pitchFamily="18" charset="0"/>
              </a:rPr>
              <a:t>K</a:t>
            </a:r>
            <a:r>
              <a:rPr lang="en-US" b="0" i="0" dirty="0">
                <a:solidFill>
                  <a:srgbClr val="333333"/>
                </a:solidFill>
                <a:effectLst/>
                <a:latin typeface="Georgia" panose="02040502050405020303" pitchFamily="18" charset="0"/>
              </a:rPr>
              <a:t>, the departure and tailing of the curves increases. This indicates that more and more electrons may occupy higher energy states with an increase of temperature and as a consequence the number of vacancies below the Fermi level increases in the same proportion. At non-zero temperatures, all these curves pass through a point whose f(</a:t>
            </a:r>
            <a:r>
              <a:rPr lang="en-US" b="0" i="1" dirty="0">
                <a:solidFill>
                  <a:srgbClr val="333333"/>
                </a:solidFill>
                <a:effectLst/>
                <a:latin typeface="Georgia" panose="02040502050405020303" pitchFamily="18" charset="0"/>
              </a:rPr>
              <a:t>E</a:t>
            </a:r>
            <a:r>
              <a:rPr lang="en-US" b="0" i="0" dirty="0">
                <a:solidFill>
                  <a:srgbClr val="333333"/>
                </a:solidFill>
                <a:effectLst/>
                <a:latin typeface="Georgia" panose="02040502050405020303" pitchFamily="18" charset="0"/>
              </a:rPr>
              <a:t>) =1/2, at </a:t>
            </a:r>
            <a:r>
              <a:rPr lang="en-US" b="0" i="1" dirty="0">
                <a:solidFill>
                  <a:srgbClr val="333333"/>
                </a:solidFill>
                <a:effectLst/>
                <a:latin typeface="Georgia" panose="02040502050405020303" pitchFamily="18" charset="0"/>
              </a:rPr>
              <a:t>E</a:t>
            </a:r>
            <a:r>
              <a:rPr lang="en-US" b="0" i="0" dirty="0">
                <a:solidFill>
                  <a:srgbClr val="333333"/>
                </a:solidFill>
                <a:effectLst/>
                <a:latin typeface="Georgia" panose="02040502050405020303" pitchFamily="18" charset="0"/>
              </a:rPr>
              <a:t> = </a:t>
            </a:r>
            <a:r>
              <a:rPr lang="en-US" b="0" i="1" dirty="0">
                <a:solidFill>
                  <a:srgbClr val="333333"/>
                </a:solidFill>
                <a:effectLst/>
                <a:latin typeface="Georgia" panose="02040502050405020303" pitchFamily="18" charset="0"/>
              </a:rPr>
              <a:t>E</a:t>
            </a:r>
            <a:r>
              <a:rPr lang="en-US" b="0" i="0" baseline="-25000" dirty="0">
                <a:solidFill>
                  <a:srgbClr val="333333"/>
                </a:solidFill>
                <a:effectLst/>
                <a:latin typeface="Georgia" panose="02040502050405020303" pitchFamily="18" charset="0"/>
              </a:rPr>
              <a:t>F</a:t>
            </a:r>
            <a:r>
              <a:rPr lang="en-US" b="0" i="0" dirty="0">
                <a:solidFill>
                  <a:srgbClr val="333333"/>
                </a:solidFill>
                <a:effectLst/>
                <a:latin typeface="Georgia" panose="02040502050405020303" pitchFamily="18" charset="0"/>
              </a:rPr>
              <a:t> . So </a:t>
            </a:r>
            <a:r>
              <a:rPr lang="en-US" b="0" i="1" dirty="0">
                <a:solidFill>
                  <a:srgbClr val="333333"/>
                </a:solidFill>
                <a:effectLst/>
                <a:latin typeface="Georgia" panose="02040502050405020303" pitchFamily="18" charset="0"/>
              </a:rPr>
              <a:t>E</a:t>
            </a:r>
            <a:r>
              <a:rPr lang="en-US" b="0" i="0" baseline="-25000" dirty="0">
                <a:solidFill>
                  <a:srgbClr val="333333"/>
                </a:solidFill>
                <a:effectLst/>
                <a:latin typeface="Georgia" panose="02040502050405020303" pitchFamily="18" charset="0"/>
              </a:rPr>
              <a:t>F</a:t>
            </a:r>
            <a:r>
              <a:rPr lang="en-US" b="0" i="0" dirty="0">
                <a:solidFill>
                  <a:srgbClr val="333333"/>
                </a:solidFill>
                <a:effectLst/>
                <a:latin typeface="Georgia" panose="02040502050405020303" pitchFamily="18" charset="0"/>
              </a:rPr>
              <a:t> lies half way between the filled and empty states.</a:t>
            </a:r>
            <a:endParaRPr lang="en-IN" dirty="0"/>
          </a:p>
        </p:txBody>
      </p:sp>
    </p:spTree>
    <p:extLst>
      <p:ext uri="{BB962C8B-B14F-4D97-AF65-F5344CB8AC3E}">
        <p14:creationId xmlns:p14="http://schemas.microsoft.com/office/powerpoint/2010/main" val="2568980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13C052-6489-4340-8165-6AB6A79968A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3507" y="1600200"/>
            <a:ext cx="6316985" cy="4525963"/>
          </a:xfrm>
        </p:spPr>
      </p:pic>
      <p:sp>
        <p:nvSpPr>
          <p:cNvPr id="6" name="TextBox 5">
            <a:extLst>
              <a:ext uri="{FF2B5EF4-FFF2-40B4-BE49-F238E27FC236}">
                <a16:creationId xmlns:a16="http://schemas.microsoft.com/office/drawing/2014/main" id="{7E72CC17-1E0B-47A7-8FB1-92D04B4A5367}"/>
              </a:ext>
            </a:extLst>
          </p:cNvPr>
          <p:cNvSpPr txBox="1"/>
          <p:nvPr/>
        </p:nvSpPr>
        <p:spPr>
          <a:xfrm>
            <a:off x="1413507" y="6126163"/>
            <a:ext cx="6316985" cy="230832"/>
          </a:xfrm>
          <a:prstGeom prst="rect">
            <a:avLst/>
          </a:prstGeom>
          <a:noFill/>
        </p:spPr>
        <p:txBody>
          <a:bodyPr wrap="square" rtlCol="0">
            <a:spAutoFit/>
          </a:bodyPr>
          <a:lstStyle/>
          <a:p>
            <a:r>
              <a:rPr lang="en-IN" sz="900">
                <a:hlinkClick r:id="rId3" tooltip="https://physics.stackexchange.com/questions/94240/what-actually-happens-at-the-microscopic-level-in-a-zener-diode-in-reverse-bias"/>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189477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39025-6E56-4E3E-B915-C544BF46DEC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2743200"/>
            <a:ext cx="4876800" cy="1001622"/>
          </a:xfrm>
        </p:spPr>
      </p:pic>
    </p:spTree>
    <p:extLst>
      <p:ext uri="{BB962C8B-B14F-4D97-AF65-F5344CB8AC3E}">
        <p14:creationId xmlns:p14="http://schemas.microsoft.com/office/powerpoint/2010/main" val="2845688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7A0AA-61BE-4D31-B8EB-9A3D4324DEEA}"/>
              </a:ext>
            </a:extLst>
          </p:cNvPr>
          <p:cNvSpPr>
            <a:spLocks noGrp="1"/>
          </p:cNvSpPr>
          <p:nvPr>
            <p:ph idx="1"/>
          </p:nvPr>
        </p:nvSpPr>
        <p:spPr/>
        <p:txBody>
          <a:bodyPr/>
          <a:lstStyle/>
          <a:p>
            <a:r>
              <a:rPr lang="en-US" b="0" i="0">
                <a:effectLst/>
                <a:latin typeface="Palatino Linotype" panose="02040502050505030304" pitchFamily="18" charset="0"/>
              </a:rPr>
              <a:t>Distribution functions are nothing but the probability density functions used to describe the probability with which a particular particle can occupy a particular energy level. When we speak of </a:t>
            </a:r>
            <a:r>
              <a:rPr lang="en-US" b="1" i="1">
                <a:effectLst/>
                <a:latin typeface="Palatino Linotype" panose="02040502050505030304" pitchFamily="18" charset="0"/>
              </a:rPr>
              <a:t>Fermi-Dirac distribution function</a:t>
            </a:r>
            <a:endParaRPr lang="en-IN"/>
          </a:p>
        </p:txBody>
      </p:sp>
    </p:spTree>
    <p:extLst>
      <p:ext uri="{BB962C8B-B14F-4D97-AF65-F5344CB8AC3E}">
        <p14:creationId xmlns:p14="http://schemas.microsoft.com/office/powerpoint/2010/main" val="119120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FORBIDDEN GAP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6816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284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0BEE0-8268-45EE-BBFA-12BB0CA67495}"/>
              </a:ext>
            </a:extLst>
          </p:cNvPr>
          <p:cNvSpPr>
            <a:spLocks noGrp="1"/>
          </p:cNvSpPr>
          <p:nvPr>
            <p:ph idx="1"/>
          </p:nvPr>
        </p:nvSpPr>
        <p:spPr/>
        <p:txBody>
          <a:bodyPr/>
          <a:lstStyle/>
          <a:p>
            <a:r>
              <a:rPr lang="en-US" b="0" i="0">
                <a:effectLst/>
                <a:latin typeface="Palatino Linotype" panose="02040502050505030304" pitchFamily="18" charset="0"/>
              </a:rPr>
              <a:t>Here, by fermions, we mean the electrons of an </a:t>
            </a:r>
            <a:r>
              <a:rPr lang="en-US" b="0" i="0" u="none" strike="noStrike">
                <a:solidFill>
                  <a:srgbClr val="BE9E5F"/>
                </a:solidFill>
                <a:effectLst/>
                <a:latin typeface="Palatino Linotype" panose="02040502050505030304" pitchFamily="18" charset="0"/>
                <a:hlinkClick r:id="rId2"/>
              </a:rPr>
              <a:t>atom</a:t>
            </a:r>
            <a:r>
              <a:rPr lang="en-US" b="0" i="0">
                <a:effectLst/>
                <a:latin typeface="Palatino Linotype" panose="02040502050505030304" pitchFamily="18" charset="0"/>
              </a:rPr>
              <a:t> which are the particles with ½ spin, bound to Pauli exclusion principle.</a:t>
            </a:r>
            <a:endParaRPr lang="en-IN"/>
          </a:p>
        </p:txBody>
      </p:sp>
    </p:spTree>
    <p:extLst>
      <p:ext uri="{BB962C8B-B14F-4D97-AF65-F5344CB8AC3E}">
        <p14:creationId xmlns:p14="http://schemas.microsoft.com/office/powerpoint/2010/main" val="3775073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946AE-DE1A-4ACD-BF08-FD14E8E085D3}"/>
              </a:ext>
            </a:extLst>
          </p:cNvPr>
          <p:cNvSpPr>
            <a:spLocks noGrp="1"/>
          </p:cNvSpPr>
          <p:nvPr>
            <p:ph idx="1"/>
          </p:nvPr>
        </p:nvSpPr>
        <p:spPr/>
        <p:txBody>
          <a:bodyPr>
            <a:normAutofit lnSpcReduction="10000"/>
          </a:bodyPr>
          <a:lstStyle/>
          <a:p>
            <a:pPr algn="l"/>
            <a:r>
              <a:rPr lang="en-US" b="1" i="0">
                <a:effectLst/>
                <a:latin typeface="Palatino Linotype" panose="02040502050505030304" pitchFamily="18" charset="0"/>
              </a:rPr>
              <a:t>Necessity of Fermi Dirac Distribution Function</a:t>
            </a:r>
          </a:p>
          <a:p>
            <a:pPr algn="l"/>
            <a:r>
              <a:rPr lang="en-US" b="0" i="0">
                <a:effectLst/>
                <a:latin typeface="Palatino Linotype" panose="02040502050505030304" pitchFamily="18" charset="0"/>
              </a:rPr>
              <a:t>In fields like electronics, one particular factor which is of prime importance is the conductivity of materials. This characteristic of the material is brought about the number of electrons which are free within the material to conduct electricity.</a:t>
            </a:r>
          </a:p>
        </p:txBody>
      </p:sp>
    </p:spTree>
    <p:extLst>
      <p:ext uri="{BB962C8B-B14F-4D97-AF65-F5344CB8AC3E}">
        <p14:creationId xmlns:p14="http://schemas.microsoft.com/office/powerpoint/2010/main" val="4173656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DABD6-D9D7-464E-849D-196D816EF614}"/>
              </a:ext>
            </a:extLst>
          </p:cNvPr>
          <p:cNvSpPr>
            <a:spLocks noGrp="1"/>
          </p:cNvSpPr>
          <p:nvPr>
            <p:ph idx="1"/>
          </p:nvPr>
        </p:nvSpPr>
        <p:spPr/>
        <p:txBody>
          <a:bodyPr/>
          <a:lstStyle/>
          <a:p>
            <a:r>
              <a:rPr lang="en-US" b="0" i="0">
                <a:effectLst/>
                <a:latin typeface="Palatino Linotype" panose="02040502050505030304" pitchFamily="18" charset="0"/>
              </a:rPr>
              <a:t>As per energy band theory (refer to the article “</a:t>
            </a:r>
            <a:r>
              <a:rPr lang="en-US" b="0" i="0" u="none" strike="noStrike">
                <a:solidFill>
                  <a:srgbClr val="BE9E5F"/>
                </a:solidFill>
                <a:effectLst/>
                <a:latin typeface="Palatino Linotype" panose="02040502050505030304" pitchFamily="18" charset="0"/>
                <a:hlinkClick r:id="rId2"/>
              </a:rPr>
              <a:t>Energy Bands in Crystals</a:t>
            </a:r>
            <a:r>
              <a:rPr lang="en-US" b="0" i="0">
                <a:effectLst/>
                <a:latin typeface="Palatino Linotype" panose="02040502050505030304" pitchFamily="18" charset="0"/>
              </a:rPr>
              <a:t>” for more information), these are the number of electrons which constitute the conduction band of the material considered. Thus inorder to have an idea over the conduction mechanism, it is necessary to know the concentration of the carriers in the conduction band.</a:t>
            </a:r>
            <a:endParaRPr lang="en-IN"/>
          </a:p>
        </p:txBody>
      </p:sp>
    </p:spTree>
    <p:extLst>
      <p:ext uri="{BB962C8B-B14F-4D97-AF65-F5344CB8AC3E}">
        <p14:creationId xmlns:p14="http://schemas.microsoft.com/office/powerpoint/2010/main" val="756471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9C45F-AB69-4AE2-9266-4EE6E2C6847D}"/>
              </a:ext>
            </a:extLst>
          </p:cNvPr>
          <p:cNvSpPr>
            <a:spLocks noGrp="1"/>
          </p:cNvSpPr>
          <p:nvPr>
            <p:ph idx="1"/>
          </p:nvPr>
        </p:nvSpPr>
        <p:spPr/>
        <p:txBody>
          <a:bodyPr/>
          <a:lstStyle/>
          <a:p>
            <a:pPr algn="l"/>
            <a:r>
              <a:rPr lang="en-US" b="1" i="0">
                <a:effectLst/>
                <a:latin typeface="Palatino Linotype" panose="02040502050505030304" pitchFamily="18" charset="0"/>
              </a:rPr>
              <a:t>Fermi Dirac Distribution Expression</a:t>
            </a:r>
          </a:p>
          <a:p>
            <a:pPr algn="l"/>
            <a:r>
              <a:rPr lang="en-US" b="0" i="0">
                <a:effectLst/>
                <a:latin typeface="Palatino Linotype" panose="02040502050505030304" pitchFamily="18" charset="0"/>
              </a:rPr>
              <a:t>Mathematically the probability of finding an electron in the energy state E at the temperature T is expressed as</a:t>
            </a:r>
          </a:p>
        </p:txBody>
      </p:sp>
    </p:spTree>
    <p:extLst>
      <p:ext uri="{BB962C8B-B14F-4D97-AF65-F5344CB8AC3E}">
        <p14:creationId xmlns:p14="http://schemas.microsoft.com/office/powerpoint/2010/main" val="19054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4A34B5-055F-4754-9421-BFE06FCDE1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1" y="2209800"/>
            <a:ext cx="5334000"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90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AA9D99E-0D89-4C7B-A08D-CF248D5D2B43}"/>
              </a:ext>
            </a:extLst>
          </p:cNvPr>
          <p:cNvSpPr>
            <a:spLocks noChangeArrowheads="1"/>
          </p:cNvSpPr>
          <p:nvPr/>
        </p:nvSpPr>
        <p:spPr bwMode="auto">
          <a:xfrm>
            <a:off x="1295400" y="2133600"/>
            <a:ext cx="7007570"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Palatino Linotype" panose="02040502050505030304" pitchFamily="18" charset="0"/>
              </a:rPr>
              <a:t>   E=</a:t>
            </a:r>
            <a:r>
              <a:rPr kumimoji="0" lang="en-US" altLang="en-US" sz="2800" b="0" i="0" u="none" strike="noStrike" cap="none" normalizeH="0" baseline="0" dirty="0" err="1">
                <a:ln>
                  <a:noFill/>
                </a:ln>
                <a:solidFill>
                  <a:schemeClr val="tx1"/>
                </a:solidFill>
                <a:effectLst/>
                <a:latin typeface="Palatino Linotype" panose="02040502050505030304" pitchFamily="18" charset="0"/>
              </a:rPr>
              <a:t>Ef</a:t>
            </a:r>
            <a:r>
              <a:rPr kumimoji="0" lang="en-US" altLang="en-US" sz="2800" b="0" i="0" u="none" strike="noStrike" cap="none" normalizeH="0" baseline="0" dirty="0">
                <a:ln>
                  <a:noFill/>
                </a:ln>
                <a:solidFill>
                  <a:schemeClr val="tx1"/>
                </a:solidFill>
                <a:effectLst/>
                <a:latin typeface="Palatino Linotype" panose="02040502050505030304" pitchFamily="18" charset="0"/>
              </a:rPr>
              <a:t>  is the Boltzmann constant</a:t>
            </a:r>
            <a:br>
              <a:rPr kumimoji="0" lang="en-US" altLang="en-US" sz="2800" b="0" i="0" u="none" strike="noStrike" cap="none" normalizeH="0" baseline="0" dirty="0">
                <a:ln>
                  <a:noFill/>
                </a:ln>
                <a:solidFill>
                  <a:schemeClr val="tx1"/>
                </a:solidFill>
                <a:effectLst/>
                <a:latin typeface="Palatino Linotype" panose="02040502050505030304" pitchFamily="18" charset="0"/>
              </a:rPr>
            </a:br>
            <a:r>
              <a:rPr kumimoji="0" lang="en-US" altLang="en-US" sz="2800" b="0" i="0" u="none" strike="noStrike" cap="none" normalizeH="0" baseline="0" dirty="0">
                <a:ln>
                  <a:noFill/>
                </a:ln>
                <a:solidFill>
                  <a:schemeClr val="tx1"/>
                </a:solidFill>
                <a:effectLst/>
                <a:latin typeface="Palatino Linotype" panose="02040502050505030304" pitchFamily="18" charset="0"/>
              </a:rPr>
              <a:t>T is the absolute temperature</a:t>
            </a:r>
            <a:br>
              <a:rPr kumimoji="0" lang="en-US" altLang="en-US" sz="2800" b="0" i="0" u="none" strike="noStrike" cap="none" normalizeH="0" baseline="0" dirty="0">
                <a:ln>
                  <a:noFill/>
                </a:ln>
                <a:solidFill>
                  <a:schemeClr val="tx1"/>
                </a:solidFill>
                <a:effectLst/>
                <a:latin typeface="Palatino Linotype" panose="02040502050505030304" pitchFamily="18" charset="0"/>
              </a:rPr>
            </a:br>
            <a:r>
              <a:rPr kumimoji="0" lang="en-US" altLang="en-US" sz="2800" b="0" i="0" u="none" strike="noStrike" cap="none" normalizeH="0" baseline="0" dirty="0" err="1">
                <a:ln>
                  <a:noFill/>
                </a:ln>
                <a:solidFill>
                  <a:schemeClr val="tx1"/>
                </a:solidFill>
                <a:effectLst/>
                <a:latin typeface="Palatino Linotype" panose="02040502050505030304" pitchFamily="18" charset="0"/>
              </a:rPr>
              <a:t>E</a:t>
            </a:r>
            <a:r>
              <a:rPr kumimoji="0" lang="en-US" altLang="en-US" sz="2800" b="0" i="0" u="none" strike="noStrike" cap="none" normalizeH="0" baseline="-30000" dirty="0" err="1">
                <a:ln>
                  <a:noFill/>
                </a:ln>
                <a:solidFill>
                  <a:schemeClr val="tx1"/>
                </a:solidFill>
                <a:effectLst/>
                <a:latin typeface="Palatino Linotype" panose="02040502050505030304" pitchFamily="18" charset="0"/>
              </a:rPr>
              <a:t>f</a:t>
            </a:r>
            <a:r>
              <a:rPr kumimoji="0" lang="en-US" altLang="en-US" sz="2800" b="0" i="0" u="none" strike="noStrike" cap="none" normalizeH="0" baseline="0" dirty="0">
                <a:ln>
                  <a:noFill/>
                </a:ln>
                <a:solidFill>
                  <a:schemeClr val="tx1"/>
                </a:solidFill>
                <a:effectLst/>
                <a:latin typeface="Palatino Linotype" panose="02040502050505030304" pitchFamily="18" charset="0"/>
              </a:rPr>
              <a:t> is the Fermi level or the Fermi energy</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Palatino Linotype" panose="02040502050505030304" pitchFamily="18" charset="0"/>
              </a:rPr>
              <a:t>Now, let us try to understand the meaning of Fermi level. In order to accomplish this, put</a:t>
            </a:r>
            <a:br>
              <a:rPr kumimoji="0" lang="en-US" altLang="en-US" sz="2800" b="0" i="0" u="none" strike="noStrike" cap="none" normalizeH="0" baseline="0" dirty="0">
                <a:ln>
                  <a:noFill/>
                </a:ln>
                <a:solidFill>
                  <a:schemeClr val="tx1"/>
                </a:solidFill>
                <a:effectLst/>
                <a:latin typeface="Palatino Linotype" panose="02040502050505030304" pitchFamily="18" charset="0"/>
              </a:rPr>
            </a:br>
            <a:r>
              <a:rPr kumimoji="0" lang="en-US" altLang="en-US" sz="2800" b="0" i="0" u="none" strike="noStrike" cap="none" normalizeH="0" baseline="0" dirty="0">
                <a:ln>
                  <a:noFill/>
                </a:ln>
                <a:solidFill>
                  <a:schemeClr val="tx1"/>
                </a:solidFill>
                <a:effectLst/>
                <a:latin typeface="Palatino Linotype" panose="0204050205050503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800" b="0" i="0" u="none" strike="noStrike" cap="none" normalizeH="0" baseline="0" dirty="0">
                <a:ln>
                  <a:noFill/>
                </a:ln>
                <a:solidFill>
                  <a:schemeClr val="tx1"/>
                </a:solidFill>
                <a:effectLst/>
                <a:latin typeface="Arial" panose="020B0604020202020204" pitchFamily="34" charset="0"/>
              </a:rPr>
            </a:b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7150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BD53E8E-5D3F-4C6F-8C4E-EFAAFACE81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5638799"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352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7D0F1-4601-4D00-A83B-1043AEE6340B}"/>
              </a:ext>
            </a:extLst>
          </p:cNvPr>
          <p:cNvSpPr>
            <a:spLocks noGrp="1"/>
          </p:cNvSpPr>
          <p:nvPr>
            <p:ph idx="1"/>
          </p:nvPr>
        </p:nvSpPr>
        <p:spPr/>
        <p:txBody>
          <a:bodyPr/>
          <a:lstStyle/>
          <a:p>
            <a:r>
              <a:rPr lang="en-US" b="0" i="0">
                <a:effectLst/>
                <a:latin typeface="Palatino Linotype" panose="02040502050505030304" pitchFamily="18" charset="0"/>
              </a:rPr>
              <a:t>This means the Fermi level is the level at which one can expect the electron to be present exactly 50% of the time.</a:t>
            </a:r>
            <a:endParaRPr lang="en-IN"/>
          </a:p>
        </p:txBody>
      </p:sp>
    </p:spTree>
    <p:extLst>
      <p:ext uri="{BB962C8B-B14F-4D97-AF65-F5344CB8AC3E}">
        <p14:creationId xmlns:p14="http://schemas.microsoft.com/office/powerpoint/2010/main" val="112510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6CA787-023F-4678-80EE-32F173809E96}"/>
              </a:ext>
            </a:extLst>
          </p:cNvPr>
          <p:cNvSpPr>
            <a:spLocks noGrp="1"/>
          </p:cNvSpPr>
          <p:nvPr>
            <p:ph idx="1"/>
          </p:nvPr>
        </p:nvSpPr>
        <p:spPr>
          <a:xfrm>
            <a:off x="500739" y="821663"/>
            <a:ext cx="7223509" cy="7027655"/>
          </a:xfrm>
        </p:spPr>
        <p:txBody>
          <a:bodyPr/>
          <a:lstStyle/>
          <a:p>
            <a:pPr algn="l"/>
            <a:r>
              <a:rPr lang="en-US" b="1" i="0" dirty="0">
                <a:effectLst/>
                <a:latin typeface="Palatino Linotype" panose="02040502050505030304" pitchFamily="18" charset="0"/>
              </a:rPr>
              <a:t>Effect of temperature on Fermi-Dirac Distribution Function</a:t>
            </a:r>
          </a:p>
        </p:txBody>
      </p:sp>
      <p:pic>
        <p:nvPicPr>
          <p:cNvPr id="4098" name="Picture 2" descr="fermi dirac distribution function at different temperatures">
            <a:extLst>
              <a:ext uri="{FF2B5EF4-FFF2-40B4-BE49-F238E27FC236}">
                <a16:creationId xmlns:a16="http://schemas.microsoft.com/office/drawing/2014/main" id="{5CA98F96-5BE8-457D-B097-7D5260D1D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45" y="1981200"/>
            <a:ext cx="527866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88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F2C0F-4A62-4422-B6DF-B0F3A86DC8F5}"/>
              </a:ext>
            </a:extLst>
          </p:cNvPr>
          <p:cNvSpPr>
            <a:spLocks noGrp="1"/>
          </p:cNvSpPr>
          <p:nvPr>
            <p:ph idx="1"/>
          </p:nvPr>
        </p:nvSpPr>
        <p:spPr/>
        <p:txBody>
          <a:bodyPr>
            <a:normAutofit lnSpcReduction="10000"/>
          </a:bodyPr>
          <a:lstStyle/>
          <a:p>
            <a:r>
              <a:rPr lang="en-US" b="0" i="0">
                <a:effectLst/>
                <a:latin typeface="Palatino Linotype" panose="02040502050505030304" pitchFamily="18" charset="0"/>
              </a:rPr>
              <a:t>At T = 0 K, the electrons will have low energy and thus occupy lower energy states. The highest energy state among these occupied states is referred to as Fermi-level. This inturn means that no energy states which lie above the Fermi-level are occupied by electrons. Thus we have a step function defining the </a:t>
            </a:r>
            <a:r>
              <a:rPr lang="en-US" b="1" i="0">
                <a:effectLst/>
                <a:latin typeface="Palatino Linotype" panose="02040502050505030304" pitchFamily="18" charset="0"/>
              </a:rPr>
              <a:t>Fermi-Dirac distribution function</a:t>
            </a:r>
            <a:r>
              <a:rPr lang="en-US" b="0" i="0">
                <a:effectLst/>
                <a:latin typeface="Palatino Linotype" panose="02040502050505030304" pitchFamily="18" charset="0"/>
              </a:rPr>
              <a:t> as shown by the black curve in Figure 2.</a:t>
            </a:r>
            <a:endParaRPr lang="en-IN"/>
          </a:p>
        </p:txBody>
      </p:sp>
    </p:spTree>
    <p:extLst>
      <p:ext uri="{BB962C8B-B14F-4D97-AF65-F5344CB8AC3E}">
        <p14:creationId xmlns:p14="http://schemas.microsoft.com/office/powerpoint/2010/main" val="272719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t>
            </a:r>
            <a:r>
              <a:rPr lang="en-US" dirty="0" err="1"/>
              <a:t>zero,Temp</a:t>
            </a:r>
            <a:r>
              <a:rPr lang="en-US" dirty="0"/>
              <a:t> increased</a:t>
            </a:r>
          </a:p>
        </p:txBody>
      </p:sp>
      <p:sp>
        <p:nvSpPr>
          <p:cNvPr id="3" name="Content Placeholder 2"/>
          <p:cNvSpPr>
            <a:spLocks noGrp="1"/>
          </p:cNvSpPr>
          <p:nvPr>
            <p:ph idx="1"/>
          </p:nvPr>
        </p:nvSpPr>
        <p:spPr/>
        <p:txBody>
          <a:bodyPr/>
          <a:lstStyle/>
          <a:p>
            <a:r>
              <a:rPr lang="en-US" dirty="0"/>
              <a:t>FERMI ENERGY CHANGED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505700"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55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F6C98-CB06-4C33-864A-EF24052F80DA}"/>
              </a:ext>
            </a:extLst>
          </p:cNvPr>
          <p:cNvSpPr>
            <a:spLocks noGrp="1"/>
          </p:cNvSpPr>
          <p:nvPr>
            <p:ph idx="1"/>
          </p:nvPr>
        </p:nvSpPr>
        <p:spPr/>
        <p:txBody>
          <a:bodyPr/>
          <a:lstStyle/>
          <a:p>
            <a:r>
              <a:rPr lang="en-US" b="0" i="0">
                <a:effectLst/>
                <a:latin typeface="Palatino Linotype" panose="02040502050505030304" pitchFamily="18" charset="0"/>
              </a:rPr>
              <a:t>However as the temperature increases, the electrons gain more and more energy due to which they can even rise to the conduction band. Thus at higher temperatures, one cannot clearly distinguish between the occupied and the unoccupied states as indicated by the blue and the red curves shown in Figure 2.</a:t>
            </a:r>
            <a:endParaRPr lang="en-IN"/>
          </a:p>
        </p:txBody>
      </p:sp>
    </p:spTree>
    <p:extLst>
      <p:ext uri="{BB962C8B-B14F-4D97-AF65-F5344CB8AC3E}">
        <p14:creationId xmlns:p14="http://schemas.microsoft.com/office/powerpoint/2010/main" val="3065833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A29CE-21F1-4022-B4DD-95FAA8D595EF}"/>
              </a:ext>
            </a:extLst>
          </p:cNvPr>
          <p:cNvSpPr>
            <a:spLocks noGrp="1"/>
          </p:cNvSpPr>
          <p:nvPr>
            <p:ph idx="1"/>
          </p:nvPr>
        </p:nvSpPr>
        <p:spPr/>
        <p:txBody>
          <a:bodyPr>
            <a:normAutofit lnSpcReduction="10000"/>
          </a:bodyPr>
          <a:lstStyle/>
          <a:p>
            <a:pPr algn="ctr"/>
            <a:r>
              <a:rPr lang="en-US" b="1" i="0" dirty="0">
                <a:solidFill>
                  <a:srgbClr val="000000"/>
                </a:solidFill>
                <a:effectLst/>
                <a:latin typeface="Times New Roman" panose="02020603050405020304" pitchFamily="18" charset="0"/>
              </a:rPr>
              <a:t>The Fermi-Dirac Distribution</a:t>
            </a:r>
          </a:p>
          <a:p>
            <a:pPr algn="l"/>
            <a:r>
              <a:rPr lang="en-US" b="0" i="0" dirty="0">
                <a:solidFill>
                  <a:srgbClr val="000000"/>
                </a:solidFill>
                <a:effectLst/>
                <a:latin typeface="Times New Roman" panose="02020603050405020304" pitchFamily="18" charset="0"/>
              </a:rPr>
              <a:t>The Fermi-Dirac distribution applies to </a:t>
            </a:r>
            <a:r>
              <a:rPr lang="en-US" b="0" i="0" dirty="0">
                <a:solidFill>
                  <a:srgbClr val="000000"/>
                </a:solidFill>
                <a:effectLst/>
                <a:latin typeface="Times New Roman" panose="02020603050405020304" pitchFamily="18" charset="0"/>
                <a:hlinkClick r:id="rId2"/>
              </a:rPr>
              <a:t>fermions</a:t>
            </a:r>
            <a:r>
              <a:rPr lang="en-US" b="0" i="0" dirty="0">
                <a:solidFill>
                  <a:srgbClr val="000000"/>
                </a:solidFill>
                <a:effectLst/>
                <a:latin typeface="Times New Roman" panose="02020603050405020304" pitchFamily="18" charset="0"/>
              </a:rPr>
              <a:t>, particles with half-integer </a:t>
            </a:r>
            <a:r>
              <a:rPr lang="en-US" b="0" i="0" dirty="0">
                <a:solidFill>
                  <a:srgbClr val="000000"/>
                </a:solidFill>
                <a:effectLst/>
                <a:latin typeface="Times New Roman" panose="02020603050405020304" pitchFamily="18" charset="0"/>
                <a:hlinkClick r:id="rId3"/>
              </a:rPr>
              <a:t>spin</a:t>
            </a:r>
            <a:r>
              <a:rPr lang="en-US" b="0" i="0" dirty="0">
                <a:solidFill>
                  <a:srgbClr val="000000"/>
                </a:solidFill>
                <a:effectLst/>
                <a:latin typeface="Times New Roman" panose="02020603050405020304" pitchFamily="18" charset="0"/>
              </a:rPr>
              <a:t> which must obey the </a:t>
            </a:r>
            <a:r>
              <a:rPr lang="en-US" b="0" i="0" dirty="0">
                <a:solidFill>
                  <a:srgbClr val="000000"/>
                </a:solidFill>
                <a:effectLst/>
                <a:latin typeface="Times New Roman" panose="02020603050405020304" pitchFamily="18" charset="0"/>
                <a:hlinkClick r:id="rId4"/>
              </a:rPr>
              <a:t>Pauli exclusion principle</a:t>
            </a:r>
            <a:r>
              <a:rPr lang="en-US" b="0" i="0" dirty="0">
                <a:solidFill>
                  <a:srgbClr val="000000"/>
                </a:solidFill>
                <a:effectLst/>
                <a:latin typeface="Times New Roman" panose="02020603050405020304" pitchFamily="18" charset="0"/>
              </a:rPr>
              <a:t>. Each type of </a:t>
            </a:r>
            <a:r>
              <a:rPr lang="en-US" b="0" i="0" dirty="0">
                <a:solidFill>
                  <a:srgbClr val="000000"/>
                </a:solidFill>
                <a:effectLst/>
                <a:latin typeface="Times New Roman" panose="02020603050405020304" pitchFamily="18" charset="0"/>
                <a:hlinkClick r:id="rId5"/>
              </a:rPr>
              <a:t>distribution function</a:t>
            </a:r>
            <a:r>
              <a:rPr lang="en-US" b="0" i="0" dirty="0">
                <a:solidFill>
                  <a:srgbClr val="000000"/>
                </a:solidFill>
                <a:effectLst/>
                <a:latin typeface="Times New Roman" panose="02020603050405020304" pitchFamily="18" charset="0"/>
              </a:rPr>
              <a:t> has a normalization term multiplying the exponential in the denominator which may be temperature dependent. For the Fermi-Dirac case, that term is usually written:</a:t>
            </a:r>
          </a:p>
        </p:txBody>
      </p:sp>
    </p:spTree>
    <p:extLst>
      <p:ext uri="{BB962C8B-B14F-4D97-AF65-F5344CB8AC3E}">
        <p14:creationId xmlns:p14="http://schemas.microsoft.com/office/powerpoint/2010/main" val="3693485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05F3E09-E5B5-42EF-A60B-8C41BD7D93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5181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95A7F-2801-476F-9D92-98476CCFD630}"/>
              </a:ext>
            </a:extLst>
          </p:cNvPr>
          <p:cNvSpPr>
            <a:spLocks noGrp="1"/>
          </p:cNvSpPr>
          <p:nvPr>
            <p:ph idx="1"/>
          </p:nvPr>
        </p:nvSpPr>
        <p:spPr/>
        <p:txBody>
          <a:bodyPr>
            <a:normAutofit lnSpcReduction="10000"/>
          </a:bodyPr>
          <a:lstStyle/>
          <a:p>
            <a:r>
              <a:rPr lang="en-US" b="0" i="0">
                <a:solidFill>
                  <a:srgbClr val="000000"/>
                </a:solidFill>
                <a:effectLst/>
                <a:latin typeface="Times New Roman" panose="02020603050405020304" pitchFamily="18" charset="0"/>
              </a:rPr>
              <a:t>The significance of the Fermi energy is most clearly seen by setting T=0. At absolute zero, the probability is =1 for energies less than the Fermi energy and zero for energies greater than the Fermi energy. We picture all the levels up to the Fermi energy as filled, but no particle has a greater energy. This is entirely consistent with the Pauli exclusion principle where each quantum state can have one but only one particle.</a:t>
            </a:r>
            <a:endParaRPr lang="en-IN"/>
          </a:p>
        </p:txBody>
      </p:sp>
    </p:spTree>
    <p:extLst>
      <p:ext uri="{BB962C8B-B14F-4D97-AF65-F5344CB8AC3E}">
        <p14:creationId xmlns:p14="http://schemas.microsoft.com/office/powerpoint/2010/main" val="2928510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45DE97D-38EB-4B60-9107-D15D362B04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3257" y="2362200"/>
            <a:ext cx="5437485" cy="248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23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D441C88-F3A0-49F5-B139-E71639E186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000999" cy="498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56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069C55-4396-41EA-80DE-C05628807714}"/>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9200" y="1600200"/>
            <a:ext cx="6858000" cy="4525963"/>
          </a:xfrm>
        </p:spPr>
      </p:pic>
      <p:sp>
        <p:nvSpPr>
          <p:cNvPr id="6" name="TextBox 5">
            <a:extLst>
              <a:ext uri="{FF2B5EF4-FFF2-40B4-BE49-F238E27FC236}">
                <a16:creationId xmlns:a16="http://schemas.microsoft.com/office/drawing/2014/main" id="{FA55A112-E2F2-401C-8870-7B597AE4F859}"/>
              </a:ext>
            </a:extLst>
          </p:cNvPr>
          <p:cNvSpPr txBox="1"/>
          <p:nvPr/>
        </p:nvSpPr>
        <p:spPr>
          <a:xfrm>
            <a:off x="1219200" y="6126163"/>
            <a:ext cx="6858000" cy="230832"/>
          </a:xfrm>
          <a:prstGeom prst="rect">
            <a:avLst/>
          </a:prstGeom>
          <a:noFill/>
        </p:spPr>
        <p:txBody>
          <a:bodyPr wrap="square" rtlCol="0">
            <a:spAutoFit/>
          </a:bodyPr>
          <a:lstStyle/>
          <a:p>
            <a:r>
              <a:rPr lang="en-IN" sz="900">
                <a:hlinkClick r:id="rId3" tooltip="https://en.wikipedia.org/wiki/Mathematical_formulation_of_quantum_mechanics"/>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2253614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C752B5-9D17-4314-8E1C-E0364E086D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H="1" flipV="1">
            <a:off x="2209800" y="723900"/>
            <a:ext cx="5673561" cy="5410199"/>
          </a:xfrm>
          <a:prstGeom prst="rect">
            <a:avLst/>
          </a:prstGeom>
        </p:spPr>
      </p:pic>
    </p:spTree>
    <p:extLst>
      <p:ext uri="{BB962C8B-B14F-4D97-AF65-F5344CB8AC3E}">
        <p14:creationId xmlns:p14="http://schemas.microsoft.com/office/powerpoint/2010/main" val="2132982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7D9A75-BADD-4B46-92F9-50335FB421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525"/>
            <a:ext cx="9144000" cy="6858000"/>
          </a:xfrm>
          <a:prstGeom prst="rect">
            <a:avLst/>
          </a:prstGeom>
        </p:spPr>
      </p:pic>
    </p:spTree>
    <p:extLst>
      <p:ext uri="{BB962C8B-B14F-4D97-AF65-F5344CB8AC3E}">
        <p14:creationId xmlns:p14="http://schemas.microsoft.com/office/powerpoint/2010/main" val="415792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solids</a:t>
            </a:r>
          </a:p>
        </p:txBody>
      </p:sp>
      <p:sp>
        <p:nvSpPr>
          <p:cNvPr id="3" name="Content Placeholder 2"/>
          <p:cNvSpPr>
            <a:spLocks noGrp="1"/>
          </p:cNvSpPr>
          <p:nvPr>
            <p:ph idx="1"/>
          </p:nvPr>
        </p:nvSpPr>
        <p:spPr/>
        <p:txBody>
          <a:bodyPr>
            <a:normAutofit fontScale="92500" lnSpcReduction="20000"/>
          </a:bodyPr>
          <a:lstStyle/>
          <a:p>
            <a:r>
              <a:rPr lang="en-US" b="1" dirty="0"/>
              <a:t>Classification of materials based on forbidden gap</a:t>
            </a:r>
          </a:p>
          <a:p>
            <a:r>
              <a:rPr lang="en-US" dirty="0"/>
              <a:t>Forbidden gap plays a major role for determining the electrical conductivity of material. Based on the forbidden gap materials are classified in to three types, they are</a:t>
            </a:r>
          </a:p>
          <a:p>
            <a:r>
              <a:rPr lang="en-US" dirty="0"/>
              <a:t>Insulators</a:t>
            </a:r>
          </a:p>
          <a:p>
            <a:r>
              <a:rPr lang="en-US" dirty="0"/>
              <a:t>Conductors</a:t>
            </a:r>
          </a:p>
          <a:p>
            <a:r>
              <a:rPr lang="en-US" dirty="0"/>
              <a:t>semiconductors</a:t>
            </a:r>
          </a:p>
          <a:p>
            <a:r>
              <a:rPr lang="en-US" dirty="0"/>
              <a:t>Insulators</a:t>
            </a:r>
          </a:p>
          <a:p>
            <a:endParaRPr lang="en-US" dirty="0"/>
          </a:p>
        </p:txBody>
      </p:sp>
    </p:spTree>
    <p:extLst>
      <p:ext uri="{BB962C8B-B14F-4D97-AF65-F5344CB8AC3E}">
        <p14:creationId xmlns:p14="http://schemas.microsoft.com/office/powerpoint/2010/main" val="318217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meant by insulator</a:t>
            </a:r>
          </a:p>
        </p:txBody>
      </p:sp>
      <p:sp>
        <p:nvSpPr>
          <p:cNvPr id="3" name="Content Placeholder 2"/>
          <p:cNvSpPr>
            <a:spLocks noGrp="1"/>
          </p:cNvSpPr>
          <p:nvPr>
            <p:ph idx="1"/>
          </p:nvPr>
        </p:nvSpPr>
        <p:spPr/>
        <p:txBody>
          <a:bodyPr/>
          <a:lstStyle/>
          <a:p>
            <a:r>
              <a:rPr lang="en-US" dirty="0"/>
              <a:t>The materials which does not allow the flow of electric current through them are called as insulators. Insulators are also called as poor conductors of electricity.</a:t>
            </a:r>
          </a:p>
          <a:p>
            <a:endParaRPr lang="en-US" dirty="0"/>
          </a:p>
        </p:txBody>
      </p:sp>
    </p:spTree>
    <p:extLst>
      <p:ext uri="{BB962C8B-B14F-4D97-AF65-F5344CB8AC3E}">
        <p14:creationId xmlns:p14="http://schemas.microsoft.com/office/powerpoint/2010/main" val="290596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Forbidden band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467600" cy="505936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pic>
    </p:spTree>
    <p:extLst>
      <p:ext uri="{BB962C8B-B14F-4D97-AF65-F5344CB8AC3E}">
        <p14:creationId xmlns:p14="http://schemas.microsoft.com/office/powerpoint/2010/main" val="215987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gap in insulators</a:t>
            </a:r>
          </a:p>
        </p:txBody>
      </p:sp>
      <p:sp>
        <p:nvSpPr>
          <p:cNvPr id="3" name="Content Placeholder 2"/>
          <p:cNvSpPr>
            <a:spLocks noGrp="1"/>
          </p:cNvSpPr>
          <p:nvPr>
            <p:ph idx="1"/>
          </p:nvPr>
        </p:nvSpPr>
        <p:spPr/>
        <p:txBody>
          <a:bodyPr>
            <a:normAutofit fontScale="92500"/>
          </a:bodyPr>
          <a:lstStyle/>
          <a:p>
            <a:r>
              <a:rPr lang="en-US" dirty="0"/>
              <a:t>in insulators the valence band is fully occupied with electrons due to sharing of outer most orbit electrons with the neighboring atoms. Where as conduction band is empty, </a:t>
            </a:r>
            <a:r>
              <a:rPr lang="en-US" dirty="0" err="1"/>
              <a:t>I.e</a:t>
            </a:r>
            <a:r>
              <a:rPr lang="en-US" dirty="0"/>
              <a:t>, no electrons are present in conduction band.</a:t>
            </a:r>
          </a:p>
          <a:p>
            <a:r>
              <a:rPr lang="en-US" dirty="0"/>
              <a:t>The forbidden gap between the valence band and conduction band is very large in insulators. The energy gap of insulator is  approximately equal to 15 electron volts (</a:t>
            </a:r>
            <a:r>
              <a:rPr lang="en-US" dirty="0" err="1"/>
              <a:t>eV</a:t>
            </a:r>
            <a:r>
              <a:rPr lang="en-US" dirty="0"/>
              <a:t>).</a:t>
            </a:r>
          </a:p>
          <a:p>
            <a:endParaRPr lang="en-US" dirty="0"/>
          </a:p>
        </p:txBody>
      </p:sp>
    </p:spTree>
    <p:extLst>
      <p:ext uri="{BB962C8B-B14F-4D97-AF65-F5344CB8AC3E}">
        <p14:creationId xmlns:p14="http://schemas.microsoft.com/office/powerpoint/2010/main" val="41938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insulators</a:t>
            </a:r>
          </a:p>
        </p:txBody>
      </p:sp>
      <p:sp>
        <p:nvSpPr>
          <p:cNvPr id="3" name="Content Placeholder 2"/>
          <p:cNvSpPr>
            <a:spLocks noGrp="1"/>
          </p:cNvSpPr>
          <p:nvPr>
            <p:ph idx="1"/>
          </p:nvPr>
        </p:nvSpPr>
        <p:spPr/>
        <p:txBody>
          <a:bodyPr>
            <a:normAutofit lnSpcReduction="10000"/>
          </a:bodyPr>
          <a:lstStyle/>
          <a:p>
            <a:r>
              <a:rPr lang="en-US" dirty="0"/>
              <a:t>in insulators, this is practically impossible to move the valence band electrons in to conduction band.</a:t>
            </a:r>
          </a:p>
          <a:p>
            <a:r>
              <a:rPr lang="en-US" dirty="0"/>
              <a:t>Rubber, wood, diamond, plastic are some examples of insulators. Insulators such as plastics are used for coating of electrical wires. These insulators prevent the flow of electricity to unwanted points and protect us from electric shocks.</a:t>
            </a:r>
          </a:p>
          <a:p>
            <a:endParaRPr lang="en-US" dirty="0"/>
          </a:p>
        </p:txBody>
      </p:sp>
    </p:spTree>
    <p:extLst>
      <p:ext uri="{BB962C8B-B14F-4D97-AF65-F5344CB8AC3E}">
        <p14:creationId xmlns:p14="http://schemas.microsoft.com/office/powerpoint/2010/main" val="1417840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1405</Words>
  <Application>Microsoft Office PowerPoint</Application>
  <PresentationFormat>On-screen Show (4:3)</PresentationFormat>
  <Paragraphs>61</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vt:lpstr>
      <vt:lpstr>Calibri</vt:lpstr>
      <vt:lpstr>Georgia</vt:lpstr>
      <vt:lpstr>Palatino Linotype</vt:lpstr>
      <vt:lpstr>Times New Roman</vt:lpstr>
      <vt:lpstr>Office Theme</vt:lpstr>
      <vt:lpstr>FERMI ENERGY LEVELS</vt:lpstr>
      <vt:lpstr>Classification of solids</vt:lpstr>
      <vt:lpstr>FORBIDDEN GAP</vt:lpstr>
      <vt:lpstr>Absolute zero,Temp increased</vt:lpstr>
      <vt:lpstr>Classification of solids</vt:lpstr>
      <vt:lpstr>What is meant by insulator</vt:lpstr>
      <vt:lpstr>Forbidden band</vt:lpstr>
      <vt:lpstr>Energy gap in insulators</vt:lpstr>
      <vt:lpstr>Examples of insulators</vt:lpstr>
      <vt:lpstr>PowerPoint Presentation</vt:lpstr>
      <vt:lpstr>FERMI LEVEL</vt:lpstr>
      <vt:lpstr>Fermi level of solid state body</vt:lpstr>
      <vt:lpstr>FERMI DIRAC FUNCTION</vt:lpstr>
      <vt:lpstr>FERMI DIRAC STATISTICS</vt:lpstr>
      <vt:lpstr>FERMI DIRAC FUNCTION</vt:lpstr>
      <vt:lpstr>FERMI DIRAC STATISTICS</vt:lpstr>
      <vt:lpstr>PowerPoint Presentation</vt:lpstr>
      <vt:lpstr>PowerPoint Presentation</vt:lpstr>
      <vt:lpstr>PowerPoint Presentation</vt:lpstr>
      <vt:lpstr>FERMI ENERGY vs ENERGY</vt:lpstr>
      <vt:lpstr>PowerPoint Presentation</vt:lpstr>
      <vt:lpstr>PowerPoint Presentation</vt:lpstr>
      <vt:lpstr>PowerPoint Presentation</vt:lpstr>
      <vt:lpstr>PowerPoint Presentation</vt:lpstr>
      <vt:lpstr>At T is greater than 0k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FERMI ENERGY LEVELS</dc:title>
  <dc:creator>AMIRTHA</dc:creator>
  <cp:lastModifiedBy>lakshmi prasadh</cp:lastModifiedBy>
  <cp:revision>23</cp:revision>
  <dcterms:created xsi:type="dcterms:W3CDTF">2020-10-03T12:24:25Z</dcterms:created>
  <dcterms:modified xsi:type="dcterms:W3CDTF">2020-10-14T03:20:25Z</dcterms:modified>
</cp:coreProperties>
</file>